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56" r:id="rId2"/>
    <p:sldId id="483" r:id="rId3"/>
    <p:sldId id="485" r:id="rId4"/>
    <p:sldId id="488" r:id="rId5"/>
    <p:sldId id="484" r:id="rId6"/>
    <p:sldId id="493" r:id="rId7"/>
    <p:sldId id="494" r:id="rId8"/>
    <p:sldId id="489" r:id="rId9"/>
    <p:sldId id="496" r:id="rId10"/>
    <p:sldId id="499" r:id="rId11"/>
    <p:sldId id="501" r:id="rId12"/>
    <p:sldId id="502" r:id="rId13"/>
    <p:sldId id="660" r:id="rId14"/>
    <p:sldId id="658" r:id="rId15"/>
    <p:sldId id="661" r:id="rId16"/>
    <p:sldId id="503" r:id="rId17"/>
    <p:sldId id="498" r:id="rId18"/>
    <p:sldId id="656" r:id="rId19"/>
    <p:sldId id="504" r:id="rId20"/>
    <p:sldId id="510" r:id="rId21"/>
    <p:sldId id="511" r:id="rId22"/>
    <p:sldId id="512" r:id="rId23"/>
    <p:sldId id="507" r:id="rId24"/>
    <p:sldId id="509" r:id="rId25"/>
    <p:sldId id="603" r:id="rId26"/>
    <p:sldId id="513" r:id="rId27"/>
    <p:sldId id="514" r:id="rId28"/>
    <p:sldId id="515" r:id="rId29"/>
    <p:sldId id="653" r:id="rId30"/>
    <p:sldId id="575" r:id="rId31"/>
    <p:sldId id="576" r:id="rId32"/>
    <p:sldId id="577" r:id="rId33"/>
    <p:sldId id="516" r:id="rId34"/>
    <p:sldId id="523" r:id="rId35"/>
    <p:sldId id="524" r:id="rId36"/>
    <p:sldId id="517" r:id="rId37"/>
    <p:sldId id="651" r:id="rId38"/>
    <p:sldId id="526" r:id="rId39"/>
    <p:sldId id="528" r:id="rId40"/>
    <p:sldId id="531" r:id="rId41"/>
    <p:sldId id="529" r:id="rId42"/>
    <p:sldId id="532" r:id="rId43"/>
    <p:sldId id="530" r:id="rId44"/>
    <p:sldId id="643" r:id="rId45"/>
    <p:sldId id="646" r:id="rId46"/>
    <p:sldId id="644" r:id="rId47"/>
    <p:sldId id="647" r:id="rId48"/>
    <p:sldId id="645" r:id="rId49"/>
    <p:sldId id="648" r:id="rId50"/>
    <p:sldId id="654" r:id="rId51"/>
    <p:sldId id="639" r:id="rId52"/>
    <p:sldId id="649" r:id="rId53"/>
    <p:sldId id="664" r:id="rId54"/>
    <p:sldId id="657" r:id="rId55"/>
    <p:sldId id="519" r:id="rId56"/>
    <p:sldId id="652" r:id="rId57"/>
    <p:sldId id="520" r:id="rId58"/>
    <p:sldId id="662" r:id="rId59"/>
    <p:sldId id="665" r:id="rId60"/>
    <p:sldId id="663" r:id="rId61"/>
    <p:sldId id="666" r:id="rId62"/>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27AFFA0A-6B07-4D06-9367-CF2D32CCC9DE}">
          <p14:sldIdLst>
            <p14:sldId id="256"/>
          </p14:sldIdLst>
        </p14:section>
        <p14:section name="RGB to Spectrum" id="{9893A1BF-4206-45A7-8A25-95E984C9991F}">
          <p14:sldIdLst>
            <p14:sldId id="483"/>
            <p14:sldId id="485"/>
            <p14:sldId id="488"/>
            <p14:sldId id="484"/>
            <p14:sldId id="493"/>
            <p14:sldId id="494"/>
            <p14:sldId id="489"/>
            <p14:sldId id="496"/>
            <p14:sldId id="499"/>
            <p14:sldId id="501"/>
            <p14:sldId id="502"/>
            <p14:sldId id="660"/>
            <p14:sldId id="658"/>
            <p14:sldId id="661"/>
            <p14:sldId id="503"/>
            <p14:sldId id="498"/>
            <p14:sldId id="656"/>
            <p14:sldId id="504"/>
            <p14:sldId id="510"/>
            <p14:sldId id="511"/>
            <p14:sldId id="512"/>
            <p14:sldId id="507"/>
            <p14:sldId id="509"/>
            <p14:sldId id="603"/>
            <p14:sldId id="513"/>
            <p14:sldId id="514"/>
            <p14:sldId id="515"/>
            <p14:sldId id="653"/>
            <p14:sldId id="575"/>
            <p14:sldId id="576"/>
            <p14:sldId id="577"/>
            <p14:sldId id="516"/>
            <p14:sldId id="523"/>
            <p14:sldId id="524"/>
            <p14:sldId id="517"/>
            <p14:sldId id="651"/>
            <p14:sldId id="526"/>
            <p14:sldId id="528"/>
            <p14:sldId id="531"/>
            <p14:sldId id="529"/>
            <p14:sldId id="532"/>
            <p14:sldId id="530"/>
            <p14:sldId id="643"/>
            <p14:sldId id="646"/>
            <p14:sldId id="644"/>
            <p14:sldId id="647"/>
            <p14:sldId id="645"/>
            <p14:sldId id="648"/>
            <p14:sldId id="654"/>
            <p14:sldId id="639"/>
            <p14:sldId id="649"/>
            <p14:sldId id="664"/>
            <p14:sldId id="657"/>
            <p14:sldId id="519"/>
            <p14:sldId id="652"/>
            <p14:sldId id="520"/>
            <p14:sldId id="662"/>
            <p14:sldId id="665"/>
            <p14:sldId id="663"/>
            <p14:sldId id="6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FF0000"/>
    <a:srgbClr val="00FFFF"/>
    <a:srgbClr val="FF7C80"/>
    <a:srgbClr val="000000"/>
    <a:srgbClr val="3333FF"/>
    <a:srgbClr val="FF9900"/>
    <a:srgbClr val="FF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64741" autoAdjust="0"/>
  </p:normalViewPr>
  <p:slideViewPr>
    <p:cSldViewPr snapToGrid="0">
      <p:cViewPr varScale="1">
        <p:scale>
          <a:sx n="58" d="100"/>
          <a:sy n="58" d="100"/>
        </p:scale>
        <p:origin x="1758" y="72"/>
      </p:cViewPr>
      <p:guideLst/>
    </p:cSldViewPr>
  </p:slideViewPr>
  <p:notesTextViewPr>
    <p:cViewPr>
      <p:scale>
        <a:sx n="3" d="2"/>
        <a:sy n="3" d="2"/>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 Id="rId5" Type="http://schemas.openxmlformats.org/officeDocument/2006/relationships/image" Target="../media/image34.emf"/><Relationship Id="rId4"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7.emf"/><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1.emf"/><Relationship Id="rId1"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59BAF1-4BCB-4394-BAF8-6971364E71CA}"/>
              </a:ext>
            </a:extLst>
          </p:cNvPr>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22C2D1-313E-49AF-9033-64499DB6197B}"/>
              </a:ext>
            </a:extLst>
          </p:cNvPr>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56982FA9-6BB1-4E78-9D95-54512970B7D4}" type="datetimeFigureOut">
              <a:rPr lang="en-US" smtClean="0"/>
              <a:t>8/22/2018</a:t>
            </a:fld>
            <a:endParaRPr lang="en-US"/>
          </a:p>
        </p:txBody>
      </p:sp>
      <p:sp>
        <p:nvSpPr>
          <p:cNvPr id="4" name="Footer Placeholder 3">
            <a:extLst>
              <a:ext uri="{FF2B5EF4-FFF2-40B4-BE49-F238E27FC236}">
                <a16:creationId xmlns:a16="http://schemas.microsoft.com/office/drawing/2014/main" id="{0BA271DB-D882-499A-AA53-C38715CCE263}"/>
              </a:ext>
            </a:extLst>
          </p:cNvPr>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E0391C-679A-45DB-9BCE-74C393037F4D}"/>
              </a:ext>
            </a:extLst>
          </p:cNvPr>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B0896891-344F-4DE4-A641-9481FE2E58D1}" type="slidenum">
              <a:rPr lang="en-US" smtClean="0"/>
              <a:t>‹#›</a:t>
            </a:fld>
            <a:endParaRPr lang="en-US"/>
          </a:p>
        </p:txBody>
      </p:sp>
    </p:spTree>
    <p:extLst>
      <p:ext uri="{BB962C8B-B14F-4D97-AF65-F5344CB8AC3E}">
        <p14:creationId xmlns:p14="http://schemas.microsoft.com/office/powerpoint/2010/main" val="288931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E2C2CE41-5787-472D-9E4C-A2B7B1F85287}" type="datetimeFigureOut">
              <a:rPr lang="en-US" smtClean="0"/>
              <a:t>8/22/2018</a:t>
            </a:fld>
            <a:endParaRPr lang="en-US"/>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A6085BF1-18D5-4AD2-8DF0-7D8EF50CCC9C}" type="slidenum">
              <a:rPr lang="en-US" smtClean="0"/>
              <a:t>‹#›</a:t>
            </a:fld>
            <a:endParaRPr lang="en-US"/>
          </a:p>
        </p:txBody>
      </p:sp>
    </p:spTree>
    <p:extLst>
      <p:ext uri="{BB962C8B-B14F-4D97-AF65-F5344CB8AC3E}">
        <p14:creationId xmlns:p14="http://schemas.microsoft.com/office/powerpoint/2010/main" val="419916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Thank you for the introduction. I’ll talk on the research titled with, “Reproducing spectral </a:t>
            </a:r>
            <a:r>
              <a:rPr lang="en-US" altLang="ja-JP" dirty="0" err="1"/>
              <a:t>reflectances</a:t>
            </a:r>
            <a:r>
              <a:rPr lang="en-US" altLang="ja-JP" dirty="0"/>
              <a:t> from tristimulus colors”.</a:t>
            </a:r>
          </a:p>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1</a:t>
            </a:fld>
            <a:endParaRPr lang="en-US"/>
          </a:p>
        </p:txBody>
      </p:sp>
    </p:spTree>
    <p:extLst>
      <p:ext uri="{BB962C8B-B14F-4D97-AF65-F5344CB8AC3E}">
        <p14:creationId xmlns:p14="http://schemas.microsoft.com/office/powerpoint/2010/main" val="167592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Existing approaches in computer graphics attempt to solve this problem by solving an optimization problem based on the heuristic that </a:t>
            </a:r>
            <a:r>
              <a:rPr lang="en-US" altLang="ja-JP" i="1" dirty="0"/>
              <a:t>natural spectra is smooth.</a:t>
            </a:r>
          </a:p>
          <a:p>
            <a:endParaRPr lang="en-US" altLang="ja-JP" dirty="0"/>
          </a:p>
          <a:p>
            <a:endParaRPr lang="en-US" altLang="ja-JP" dirty="0"/>
          </a:p>
        </p:txBody>
      </p:sp>
      <p:sp>
        <p:nvSpPr>
          <p:cNvPr id="4" name="Slide Number Placeholder 3"/>
          <p:cNvSpPr>
            <a:spLocks noGrp="1"/>
          </p:cNvSpPr>
          <p:nvPr>
            <p:ph type="sldNum" sz="quarter" idx="10"/>
          </p:nvPr>
        </p:nvSpPr>
        <p:spPr/>
        <p:txBody>
          <a:bodyPr/>
          <a:lstStyle/>
          <a:p>
            <a:fld id="{A6085BF1-18D5-4AD2-8DF0-7D8EF50CCC9C}" type="slidenum">
              <a:rPr lang="en-US" smtClean="0"/>
              <a:t>10</a:t>
            </a:fld>
            <a:endParaRPr lang="en-US"/>
          </a:p>
        </p:txBody>
      </p:sp>
    </p:spTree>
    <p:extLst>
      <p:ext uri="{BB962C8B-B14F-4D97-AF65-F5344CB8AC3E}">
        <p14:creationId xmlns:p14="http://schemas.microsoft.com/office/powerpoint/2010/main" val="2006120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For instance, Smits’s approach represents a spectrum as a discretized histograms, and tries to pick one of the histograms satisfying the given constraints by solving an optimization.</a:t>
            </a:r>
          </a:p>
          <a:p>
            <a:endParaRPr lang="en-US" dirty="0"/>
          </a:p>
        </p:txBody>
      </p:sp>
      <p:sp>
        <p:nvSpPr>
          <p:cNvPr id="4" name="Slide Number Placeholder 3"/>
          <p:cNvSpPr>
            <a:spLocks noGrp="1"/>
          </p:cNvSpPr>
          <p:nvPr>
            <p:ph type="sldNum" sz="quarter" idx="10"/>
          </p:nvPr>
        </p:nvSpPr>
        <p:spPr/>
        <p:txBody>
          <a:bodyPr/>
          <a:lstStyle/>
          <a:p>
            <a:pPr>
              <a:defRPr/>
            </a:pPr>
            <a:fld id="{5EE32DF8-4B81-4A9E-9CFB-4767672EF06F}" type="slidenum">
              <a:rPr lang="ja-JP" altLang="en-US" smtClean="0"/>
              <a:pPr>
                <a:defRPr/>
              </a:pPr>
              <a:t>11</a:t>
            </a:fld>
            <a:endParaRPr lang="ja-JP" altLang="en-US"/>
          </a:p>
        </p:txBody>
      </p:sp>
    </p:spTree>
    <p:extLst>
      <p:ext uri="{BB962C8B-B14F-4D97-AF65-F5344CB8AC3E}">
        <p14:creationId xmlns:p14="http://schemas.microsoft.com/office/powerpoint/2010/main" val="165503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The optimization problem is formulated to minimize the smoothness of the spectrum while retaining the recovery of the original tristimulus color. This means the reconstructed spectrum can be converted to the original tristimulus color. Smoothness is represented by minimizing the sum of the difference between the adjacent bins of the discretized spectrum.</a:t>
            </a:r>
          </a:p>
        </p:txBody>
      </p:sp>
      <p:sp>
        <p:nvSpPr>
          <p:cNvPr id="4" name="Slide Number Placeholder 3"/>
          <p:cNvSpPr>
            <a:spLocks noGrp="1"/>
          </p:cNvSpPr>
          <p:nvPr>
            <p:ph type="sldNum" sz="quarter" idx="10"/>
          </p:nvPr>
        </p:nvSpPr>
        <p:spPr/>
        <p:txBody>
          <a:bodyPr/>
          <a:lstStyle/>
          <a:p>
            <a:pPr>
              <a:defRPr/>
            </a:pPr>
            <a:fld id="{5EE32DF8-4B81-4A9E-9CFB-4767672EF06F}" type="slidenum">
              <a:rPr lang="ja-JP" altLang="en-US" smtClean="0"/>
              <a:pPr>
                <a:defRPr/>
              </a:pPr>
              <a:t>12</a:t>
            </a:fld>
            <a:endParaRPr lang="ja-JP" altLang="en-US"/>
          </a:p>
        </p:txBody>
      </p:sp>
    </p:spTree>
    <p:extLst>
      <p:ext uri="{BB962C8B-B14F-4D97-AF65-F5344CB8AC3E}">
        <p14:creationId xmlns:p14="http://schemas.microsoft.com/office/powerpoint/2010/main" val="4268545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In runtime, instead of using optimization for every colors, </a:t>
            </a:r>
            <a:r>
              <a:rPr lang="en-US" dirty="0"/>
              <a:t>the spectrum is reconstructed using two of the precomputed spectra, utilizing the linearity of the colors. The interpolation is designed to utilize the property that the white spectra is constant. The approach by Meng and colleagues extended the interpolation to use multiple points in the chromaticity diagram.</a:t>
            </a:r>
          </a:p>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13</a:t>
            </a:fld>
            <a:endParaRPr lang="en-US"/>
          </a:p>
        </p:txBody>
      </p:sp>
    </p:spTree>
    <p:extLst>
      <p:ext uri="{BB962C8B-B14F-4D97-AF65-F5344CB8AC3E}">
        <p14:creationId xmlns:p14="http://schemas.microsoft.com/office/powerpoint/2010/main" val="2456739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These approaches, however, [click] has a little connection to the actual shape of the spectrum, except for the smoothness. [click]</a:t>
            </a:r>
          </a:p>
        </p:txBody>
      </p:sp>
      <p:sp>
        <p:nvSpPr>
          <p:cNvPr id="4" name="Slide Number Placeholder 3"/>
          <p:cNvSpPr>
            <a:spLocks noGrp="1"/>
          </p:cNvSpPr>
          <p:nvPr>
            <p:ph type="sldNum" sz="quarter" idx="10"/>
          </p:nvPr>
        </p:nvSpPr>
        <p:spPr/>
        <p:txBody>
          <a:bodyPr/>
          <a:lstStyle/>
          <a:p>
            <a:fld id="{A6085BF1-18D5-4AD2-8DF0-7D8EF50CCC9C}" type="slidenum">
              <a:rPr lang="en-US" smtClean="0"/>
              <a:t>14</a:t>
            </a:fld>
            <a:endParaRPr lang="en-US"/>
          </a:p>
        </p:txBody>
      </p:sp>
    </p:spTree>
    <p:extLst>
      <p:ext uri="{BB962C8B-B14F-4D97-AF65-F5344CB8AC3E}">
        <p14:creationId xmlns:p14="http://schemas.microsoft.com/office/powerpoint/2010/main" val="3659278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This difference in shape of spectra can be visible as a color shift [click] in the rendered images, because the shape of the spectrum are deviated due to the interreflection.</a:t>
            </a:r>
          </a:p>
        </p:txBody>
      </p:sp>
      <p:sp>
        <p:nvSpPr>
          <p:cNvPr id="4" name="Slide Number Placeholder 3"/>
          <p:cNvSpPr>
            <a:spLocks noGrp="1"/>
          </p:cNvSpPr>
          <p:nvPr>
            <p:ph type="sldNum" sz="quarter" idx="10"/>
          </p:nvPr>
        </p:nvSpPr>
        <p:spPr/>
        <p:txBody>
          <a:bodyPr/>
          <a:lstStyle/>
          <a:p>
            <a:fld id="{A6085BF1-18D5-4AD2-8DF0-7D8EF50CCC9C}" type="slidenum">
              <a:rPr lang="en-US" smtClean="0"/>
              <a:t>15</a:t>
            </a:fld>
            <a:endParaRPr lang="en-US"/>
          </a:p>
        </p:txBody>
      </p:sp>
    </p:spTree>
    <p:extLst>
      <p:ext uri="{BB962C8B-B14F-4D97-AF65-F5344CB8AC3E}">
        <p14:creationId xmlns:p14="http://schemas.microsoft.com/office/powerpoint/2010/main" val="2253705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In the proposed approach, we will solve this problem using a data-driven approach, based on the observation from the color science field that, measured spectra can be accurately reproduced with a few basic functions using principal component analysis.</a:t>
            </a:r>
          </a:p>
          <a:p>
            <a:endParaRPr lang="en-US" altLang="ja-JP" dirty="0"/>
          </a:p>
          <a:p>
            <a:r>
              <a:rPr lang="en-US" altLang="ja-JP" dirty="0"/>
              <a:t>The right figure shows the cumulative sum of the explained variance of the input data, which shows the relationship between the number of principal components and a portion of the variation of the data explained using the number of principal components. In PCA, the accumulated contribution is utilized to assess how much of the information is kept with a given number of components. And, this figure indicates only three components can explain more than 95% of the data. </a:t>
            </a:r>
          </a:p>
          <a:p>
            <a:endParaRPr lang="en-US" altLang="ja-JP" dirty="0"/>
          </a:p>
          <a:p>
            <a:endParaRPr lang="en-US" altLang="ja-JP" dirty="0"/>
          </a:p>
        </p:txBody>
      </p:sp>
      <p:sp>
        <p:nvSpPr>
          <p:cNvPr id="4" name="Slide Number Placeholder 3"/>
          <p:cNvSpPr>
            <a:spLocks noGrp="1"/>
          </p:cNvSpPr>
          <p:nvPr>
            <p:ph type="sldNum" sz="quarter" idx="10"/>
          </p:nvPr>
        </p:nvSpPr>
        <p:spPr/>
        <p:txBody>
          <a:bodyPr/>
          <a:lstStyle/>
          <a:p>
            <a:fld id="{A6085BF1-18D5-4AD2-8DF0-7D8EF50CCC9C}" type="slidenum">
              <a:rPr lang="en-US" smtClean="0"/>
              <a:t>16</a:t>
            </a:fld>
            <a:endParaRPr lang="en-US"/>
          </a:p>
        </p:txBody>
      </p:sp>
    </p:spTree>
    <p:extLst>
      <p:ext uri="{BB962C8B-B14F-4D97-AF65-F5344CB8AC3E}">
        <p14:creationId xmlns:p14="http://schemas.microsoft.com/office/powerpoint/2010/main" val="2827220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To do this, we first compute the low-dimensional representation of the measured spectra using PCA, and reconstruct the spectrum from a tristimulus color based on that representation. </a:t>
            </a:r>
            <a:r>
              <a:rPr lang="en-US" altLang="ja-JP" i="0" dirty="0"/>
              <a:t>Also, we incorporated greedy hierarchical clustering in order to improve the accuracy of the reconstruction. The final run-time reconstruction algorithm is simple and fast and suitable to use in rendering. </a:t>
            </a:r>
            <a:r>
              <a:rPr lang="en-US" dirty="0"/>
              <a:t>Our approach does not require neither optimization or interpolation in runtime and can be written with several conditional branches and matrix multiplications.</a:t>
            </a:r>
          </a:p>
          <a:p>
            <a:endParaRPr lang="en-US" altLang="ja-JP" dirty="0"/>
          </a:p>
        </p:txBody>
      </p:sp>
      <p:sp>
        <p:nvSpPr>
          <p:cNvPr id="4" name="Slide Number Placeholder 3"/>
          <p:cNvSpPr>
            <a:spLocks noGrp="1"/>
          </p:cNvSpPr>
          <p:nvPr>
            <p:ph type="sldNum" sz="quarter" idx="10"/>
          </p:nvPr>
        </p:nvSpPr>
        <p:spPr/>
        <p:txBody>
          <a:bodyPr/>
          <a:lstStyle/>
          <a:p>
            <a:fld id="{A6085BF1-18D5-4AD2-8DF0-7D8EF50CCC9C}" type="slidenum">
              <a:rPr lang="en-US" smtClean="0"/>
              <a:t>17</a:t>
            </a:fld>
            <a:endParaRPr lang="en-US"/>
          </a:p>
        </p:txBody>
      </p:sp>
    </p:spTree>
    <p:extLst>
      <p:ext uri="{BB962C8B-B14F-4D97-AF65-F5344CB8AC3E}">
        <p14:creationId xmlns:p14="http://schemas.microsoft.com/office/powerpoint/2010/main" val="2638637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determined three design criteria for the goal.</a:t>
            </a:r>
          </a:p>
          <a:p>
            <a:r>
              <a:rPr lang="en-US" dirty="0"/>
              <a:t>First is the reproduction of spectra, which means the reconstructed spectra should match the measured spectra in terms of its shape. This is an important to avoid the color-shift when we consider interreflections.</a:t>
            </a:r>
          </a:p>
          <a:p>
            <a:endParaRPr lang="en-US" dirty="0"/>
          </a:p>
          <a:p>
            <a:r>
              <a:rPr lang="en-US" dirty="0"/>
              <a:t>Second is the recovery of tristimulus colors, which means the reconstructed spectra should represent the input tristimulus color. This property is important because in spectral rendering the calculated spectra must be converted again to a tristimulus color when it is converted to the image.</a:t>
            </a:r>
          </a:p>
          <a:p>
            <a:endParaRPr lang="en-US" dirty="0"/>
          </a:p>
          <a:p>
            <a:r>
              <a:rPr lang="en-US" dirty="0"/>
              <a:t>Third is the fast runtime reconstruction. </a:t>
            </a:r>
          </a:p>
        </p:txBody>
      </p:sp>
      <p:sp>
        <p:nvSpPr>
          <p:cNvPr id="4" name="Slide Number Placeholder 3"/>
          <p:cNvSpPr>
            <a:spLocks noGrp="1"/>
          </p:cNvSpPr>
          <p:nvPr>
            <p:ph type="sldNum" sz="quarter" idx="10"/>
          </p:nvPr>
        </p:nvSpPr>
        <p:spPr/>
        <p:txBody>
          <a:bodyPr/>
          <a:lstStyle/>
          <a:p>
            <a:fld id="{A6085BF1-18D5-4AD2-8DF0-7D8EF50CCC9C}" type="slidenum">
              <a:rPr lang="en-US" smtClean="0"/>
              <a:t>18</a:t>
            </a:fld>
            <a:endParaRPr lang="en-US"/>
          </a:p>
        </p:txBody>
      </p:sp>
    </p:spTree>
    <p:extLst>
      <p:ext uri="{BB962C8B-B14F-4D97-AF65-F5344CB8AC3E}">
        <p14:creationId xmlns:p14="http://schemas.microsoft.com/office/powerpoint/2010/main" val="1808576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I will explain the method in detail. Given a spectrum S, the tristimulus values XYZ can be converted by integrating spectrum multiplied by the color matching functions, over the visible wavelength. The color matching functions are standardized and we used the values in CIE 1931 standard observer.</a:t>
            </a:r>
          </a:p>
          <a:p>
            <a:endParaRPr lang="en-US" altLang="ja-JP" dirty="0"/>
          </a:p>
        </p:txBody>
      </p:sp>
      <p:sp>
        <p:nvSpPr>
          <p:cNvPr id="4" name="Slide Number Placeholder 3"/>
          <p:cNvSpPr>
            <a:spLocks noGrp="1"/>
          </p:cNvSpPr>
          <p:nvPr>
            <p:ph type="sldNum" sz="quarter" idx="10"/>
          </p:nvPr>
        </p:nvSpPr>
        <p:spPr/>
        <p:txBody>
          <a:bodyPr/>
          <a:lstStyle/>
          <a:p>
            <a:fld id="{A6085BF1-18D5-4AD2-8DF0-7D8EF50CCC9C}" type="slidenum">
              <a:rPr lang="en-US" smtClean="0"/>
              <a:t>19</a:t>
            </a:fld>
            <a:endParaRPr lang="en-US"/>
          </a:p>
        </p:txBody>
      </p:sp>
    </p:spTree>
    <p:extLst>
      <p:ext uri="{BB962C8B-B14F-4D97-AF65-F5344CB8AC3E}">
        <p14:creationId xmlns:p14="http://schemas.microsoft.com/office/powerpoint/2010/main" val="1033117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Color of an object is characterized by the </a:t>
            </a:r>
            <a:r>
              <a:rPr lang="en-US" altLang="ja-JP" i="1" dirty="0"/>
              <a:t>reflectance,</a:t>
            </a:r>
            <a:r>
              <a:rPr lang="en-US" altLang="ja-JP" dirty="0"/>
              <a:t> the ratio of the energy of the light, reflected on the surface. Especially, the spectral reflectance is defined as reflectance values as a function of wavelength.</a:t>
            </a:r>
          </a:p>
          <a:p>
            <a:endParaRPr lang="en-US" altLang="ja-JP" dirty="0"/>
          </a:p>
          <a:p>
            <a:r>
              <a:rPr lang="en-US" altLang="ja-JP" dirty="0"/>
              <a:t>In order to achieve physically-accurate light transport, we need to simulate light transport with multiple wavelengths. This way of light transport simulation is called </a:t>
            </a:r>
            <a:r>
              <a:rPr lang="en-US" altLang="ja-JP" i="1" dirty="0"/>
              <a:t>spectral rendering</a:t>
            </a:r>
            <a:r>
              <a:rPr lang="en-US" altLang="ja-JP" i="0" dirty="0"/>
              <a:t>.</a:t>
            </a:r>
            <a:endParaRPr lang="en-US" altLang="ja-JP" dirty="0"/>
          </a:p>
          <a:p>
            <a:endParaRPr lang="en-US" baseline="0" dirty="0"/>
          </a:p>
          <a:p>
            <a:endParaRPr lang="en-US" baseline="0" dirty="0"/>
          </a:p>
          <a:p>
            <a:endParaRPr lang="en-US" altLang="ja-JP" dirty="0"/>
          </a:p>
        </p:txBody>
      </p:sp>
      <p:sp>
        <p:nvSpPr>
          <p:cNvPr id="4" name="Slide Number Placeholder 3"/>
          <p:cNvSpPr>
            <a:spLocks noGrp="1"/>
          </p:cNvSpPr>
          <p:nvPr>
            <p:ph type="sldNum" sz="quarter" idx="10"/>
          </p:nvPr>
        </p:nvSpPr>
        <p:spPr/>
        <p:txBody>
          <a:bodyPr/>
          <a:lstStyle/>
          <a:p>
            <a:fld id="{A6085BF1-18D5-4AD2-8DF0-7D8EF50CCC9C}" type="slidenum">
              <a:rPr lang="en-US" smtClean="0"/>
              <a:t>2</a:t>
            </a:fld>
            <a:endParaRPr lang="en-US"/>
          </a:p>
        </p:txBody>
      </p:sp>
    </p:spTree>
    <p:extLst>
      <p:ext uri="{BB962C8B-B14F-4D97-AF65-F5344CB8AC3E}">
        <p14:creationId xmlns:p14="http://schemas.microsoft.com/office/powerpoint/2010/main" val="3840665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Next we discretize the spectrum. In the following discussion, we will denote the discretized spectrum with bold characters.</a:t>
            </a:r>
          </a:p>
        </p:txBody>
      </p:sp>
      <p:sp>
        <p:nvSpPr>
          <p:cNvPr id="4" name="Slide Number Placeholder 3"/>
          <p:cNvSpPr>
            <a:spLocks noGrp="1"/>
          </p:cNvSpPr>
          <p:nvPr>
            <p:ph type="sldNum" sz="quarter" idx="10"/>
          </p:nvPr>
        </p:nvSpPr>
        <p:spPr/>
        <p:txBody>
          <a:bodyPr/>
          <a:lstStyle/>
          <a:p>
            <a:fld id="{A6085BF1-18D5-4AD2-8DF0-7D8EF50CCC9C}" type="slidenum">
              <a:rPr lang="en-US" smtClean="0"/>
              <a:t>20</a:t>
            </a:fld>
            <a:endParaRPr lang="en-US"/>
          </a:p>
        </p:txBody>
      </p:sp>
    </p:spTree>
    <p:extLst>
      <p:ext uri="{BB962C8B-B14F-4D97-AF65-F5344CB8AC3E}">
        <p14:creationId xmlns:p14="http://schemas.microsoft.com/office/powerpoint/2010/main" val="392414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Given a set of measured spectra, we apply PCA and obtain the basis functions </a:t>
            </a:r>
            <a:r>
              <a:rPr lang="en-US" altLang="ja-JP" dirty="0" err="1"/>
              <a:t>b_j</a:t>
            </a:r>
            <a:r>
              <a:rPr lang="en-US" altLang="ja-JP" dirty="0"/>
              <a:t>. The spectrum can be represented by the weighted sum of the basis functions.</a:t>
            </a:r>
          </a:p>
          <a:p>
            <a:endParaRPr lang="en-US" altLang="ja-JP" dirty="0"/>
          </a:p>
          <a:p>
            <a:r>
              <a:rPr lang="en-US" altLang="ja-JP" dirty="0"/>
              <a:t>Here, we fixed the number of basis functions to </a:t>
            </a:r>
            <a:r>
              <a:rPr lang="en-US" altLang="ja-JP" b="1" dirty="0"/>
              <a:t>three</a:t>
            </a:r>
            <a:r>
              <a:rPr lang="en-US" altLang="ja-JP" b="0" dirty="0"/>
              <a:t>, based on the knowledge from color science field, as I mentioned. With this, we can represent the spectrum using the space of three weights. </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21</a:t>
            </a:fld>
            <a:endParaRPr lang="en-US"/>
          </a:p>
        </p:txBody>
      </p:sp>
    </p:spTree>
    <p:extLst>
      <p:ext uri="{BB962C8B-B14F-4D97-AF65-F5344CB8AC3E}">
        <p14:creationId xmlns:p14="http://schemas.microsoft.com/office/powerpoint/2010/main" val="1875206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Actually, we apply PCA for the data offset by the average of measure spectra. Thus we need an average term to represent the spectrum, in addition to the weighted sum of the basis functions.</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22</a:t>
            </a:fld>
            <a:endParaRPr lang="en-US"/>
          </a:p>
        </p:txBody>
      </p:sp>
    </p:spTree>
    <p:extLst>
      <p:ext uri="{BB962C8B-B14F-4D97-AF65-F5344CB8AC3E}">
        <p14:creationId xmlns:p14="http://schemas.microsoft.com/office/powerpoint/2010/main" val="2432602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Therefore, combined with the conversion between the spectrum and the tristimulus values XYZ, we can get a linear equation according to the three weights. </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23</a:t>
            </a:fld>
            <a:endParaRPr lang="en-US"/>
          </a:p>
        </p:txBody>
      </p:sp>
    </p:spTree>
    <p:extLst>
      <p:ext uri="{BB962C8B-B14F-4D97-AF65-F5344CB8AC3E}">
        <p14:creationId xmlns:p14="http://schemas.microsoft.com/office/powerpoint/2010/main" val="3364727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By solving this equation, we can get three weights from the given tristimulus values.</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24</a:t>
            </a:fld>
            <a:endParaRPr lang="en-US"/>
          </a:p>
        </p:txBody>
      </p:sp>
    </p:spTree>
    <p:extLst>
      <p:ext uri="{BB962C8B-B14F-4D97-AF65-F5344CB8AC3E}">
        <p14:creationId xmlns:p14="http://schemas.microsoft.com/office/powerpoint/2010/main" val="3914499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Finally, we can obtain the reconstructed spectrum using the weights.</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25</a:t>
            </a:fld>
            <a:endParaRPr lang="en-US"/>
          </a:p>
        </p:txBody>
      </p:sp>
    </p:spTree>
    <p:extLst>
      <p:ext uri="{BB962C8B-B14F-4D97-AF65-F5344CB8AC3E}">
        <p14:creationId xmlns:p14="http://schemas.microsoft.com/office/powerpoint/2010/main" val="1578091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We note that, the spectrum reconstructed by the weights can convert back to the original tristimulus color. Again, this property is important in rendering, because the final color of the pixel eventually needs to be converted from the spectrum.</a:t>
            </a:r>
            <a:endParaRPr lang="en-US" dirty="0"/>
          </a:p>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26</a:t>
            </a:fld>
            <a:endParaRPr lang="en-US"/>
          </a:p>
        </p:txBody>
      </p:sp>
    </p:spTree>
    <p:extLst>
      <p:ext uri="{BB962C8B-B14F-4D97-AF65-F5344CB8AC3E}">
        <p14:creationId xmlns:p14="http://schemas.microsoft.com/office/powerpoint/2010/main" val="723780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Since we limit the number of basis functions to three, there is a case that one set of basis functions cannot fully reconstruct the shape of the spectra.</a:t>
            </a:r>
          </a:p>
        </p:txBody>
      </p:sp>
      <p:sp>
        <p:nvSpPr>
          <p:cNvPr id="4" name="Slide Number Placeholder 3"/>
          <p:cNvSpPr>
            <a:spLocks noGrp="1"/>
          </p:cNvSpPr>
          <p:nvPr>
            <p:ph type="sldNum" sz="quarter" idx="10"/>
          </p:nvPr>
        </p:nvSpPr>
        <p:spPr/>
        <p:txBody>
          <a:bodyPr/>
          <a:lstStyle/>
          <a:p>
            <a:fld id="{A6085BF1-18D5-4AD2-8DF0-7D8EF50CCC9C}" type="slidenum">
              <a:rPr lang="en-US" smtClean="0"/>
              <a:t>27</a:t>
            </a:fld>
            <a:endParaRPr lang="en-US"/>
          </a:p>
        </p:txBody>
      </p:sp>
    </p:spTree>
    <p:extLst>
      <p:ext uri="{BB962C8B-B14F-4D97-AF65-F5344CB8AC3E}">
        <p14:creationId xmlns:p14="http://schemas.microsoft.com/office/powerpoint/2010/main" val="1028661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We then proposed the hierarchical clustering technique in order to minimize the reconstruction error. The idea is to separate the tristimulus color spaces into several clusters in </a:t>
            </a:r>
            <a:r>
              <a:rPr lang="en-US" altLang="ja-JP" dirty="0" err="1"/>
              <a:t>xy</a:t>
            </a:r>
            <a:r>
              <a:rPr lang="en-US" altLang="ja-JP" dirty="0"/>
              <a:t> coordinates of </a:t>
            </a:r>
            <a:r>
              <a:rPr lang="en-US" altLang="ja-JP" dirty="0" err="1"/>
              <a:t>xyY</a:t>
            </a:r>
            <a:r>
              <a:rPr lang="en-US" altLang="ja-JP" dirty="0"/>
              <a:t> color space, and assign a set of basis functions to each cluster. </a:t>
            </a:r>
          </a:p>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28</a:t>
            </a:fld>
            <a:endParaRPr lang="en-US"/>
          </a:p>
        </p:txBody>
      </p:sp>
    </p:spTree>
    <p:extLst>
      <p:ext uri="{BB962C8B-B14F-4D97-AF65-F5344CB8AC3E}">
        <p14:creationId xmlns:p14="http://schemas.microsoft.com/office/powerpoint/2010/main" val="680921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construction processes proceeds top-down manner, similar to the construction of BVH, by iteratively splits a set of measured spectra. </a:t>
            </a:r>
          </a:p>
          <a:p>
            <a:endParaRPr lang="en-US" dirty="0"/>
          </a:p>
          <a:p>
            <a:r>
              <a:rPr lang="en-US" dirty="0"/>
              <a:t>For each step, we determine the split position along with x or y axis so that the sum of the reconstruction errors of the separated sets is minimized.</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29</a:t>
            </a:fld>
            <a:endParaRPr lang="en-US"/>
          </a:p>
        </p:txBody>
      </p:sp>
    </p:spTree>
    <p:extLst>
      <p:ext uri="{BB962C8B-B14F-4D97-AF65-F5344CB8AC3E}">
        <p14:creationId xmlns:p14="http://schemas.microsoft.com/office/powerpoint/2010/main" val="3456773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Spectral rendering enables us to use physically-accurate models, such as wavelength-dependent light sources, </a:t>
            </a:r>
          </a:p>
        </p:txBody>
      </p:sp>
      <p:sp>
        <p:nvSpPr>
          <p:cNvPr id="4" name="Slide Number Placeholder 3"/>
          <p:cNvSpPr>
            <a:spLocks noGrp="1"/>
          </p:cNvSpPr>
          <p:nvPr>
            <p:ph type="sldNum" sz="quarter" idx="10"/>
          </p:nvPr>
        </p:nvSpPr>
        <p:spPr/>
        <p:txBody>
          <a:bodyPr/>
          <a:lstStyle/>
          <a:p>
            <a:fld id="{A6085BF1-18D5-4AD2-8DF0-7D8EF50CCC9C}" type="slidenum">
              <a:rPr lang="en-US" smtClean="0"/>
              <a:t>3</a:t>
            </a:fld>
            <a:endParaRPr lang="en-US"/>
          </a:p>
        </p:txBody>
      </p:sp>
    </p:spTree>
    <p:extLst>
      <p:ext uri="{BB962C8B-B14F-4D97-AF65-F5344CB8AC3E}">
        <p14:creationId xmlns:p14="http://schemas.microsoft.com/office/powerpoint/2010/main" val="1484389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we can cluster the spectra with similar tendency of the shapes.</a:t>
            </a:r>
          </a:p>
        </p:txBody>
      </p:sp>
      <p:sp>
        <p:nvSpPr>
          <p:cNvPr id="4" name="Slide Number Placeholder 3"/>
          <p:cNvSpPr>
            <a:spLocks noGrp="1"/>
          </p:cNvSpPr>
          <p:nvPr>
            <p:ph type="sldNum" sz="quarter" idx="10"/>
          </p:nvPr>
        </p:nvSpPr>
        <p:spPr/>
        <p:txBody>
          <a:bodyPr/>
          <a:lstStyle/>
          <a:p>
            <a:fld id="{A6085BF1-18D5-4AD2-8DF0-7D8EF50CCC9C}" type="slidenum">
              <a:rPr lang="en-US" smtClean="0"/>
              <a:t>30</a:t>
            </a:fld>
            <a:endParaRPr lang="en-US"/>
          </a:p>
        </p:txBody>
      </p:sp>
    </p:spTree>
    <p:extLst>
      <p:ext uri="{BB962C8B-B14F-4D97-AF65-F5344CB8AC3E}">
        <p14:creationId xmlns:p14="http://schemas.microsoft.com/office/powerpoint/2010/main" val="3992118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we can cluster the spectra with similar tendency of the shapes.</a:t>
            </a:r>
          </a:p>
        </p:txBody>
      </p:sp>
      <p:sp>
        <p:nvSpPr>
          <p:cNvPr id="4" name="Slide Number Placeholder 3"/>
          <p:cNvSpPr>
            <a:spLocks noGrp="1"/>
          </p:cNvSpPr>
          <p:nvPr>
            <p:ph type="sldNum" sz="quarter" idx="10"/>
          </p:nvPr>
        </p:nvSpPr>
        <p:spPr/>
        <p:txBody>
          <a:bodyPr/>
          <a:lstStyle/>
          <a:p>
            <a:fld id="{A6085BF1-18D5-4AD2-8DF0-7D8EF50CCC9C}" type="slidenum">
              <a:rPr lang="en-US" smtClean="0"/>
              <a:t>31</a:t>
            </a:fld>
            <a:endParaRPr lang="en-US"/>
          </a:p>
        </p:txBody>
      </p:sp>
    </p:spTree>
    <p:extLst>
      <p:ext uri="{BB962C8B-B14F-4D97-AF65-F5344CB8AC3E}">
        <p14:creationId xmlns:p14="http://schemas.microsoft.com/office/powerpoint/2010/main" val="849064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we can cluster the spectra with similar tendency of the shapes.</a:t>
            </a:r>
          </a:p>
        </p:txBody>
      </p:sp>
      <p:sp>
        <p:nvSpPr>
          <p:cNvPr id="4" name="Slide Number Placeholder 3"/>
          <p:cNvSpPr>
            <a:spLocks noGrp="1"/>
          </p:cNvSpPr>
          <p:nvPr>
            <p:ph type="sldNum" sz="quarter" idx="10"/>
          </p:nvPr>
        </p:nvSpPr>
        <p:spPr/>
        <p:txBody>
          <a:bodyPr/>
          <a:lstStyle/>
          <a:p>
            <a:fld id="{A6085BF1-18D5-4AD2-8DF0-7D8EF50CCC9C}" type="slidenum">
              <a:rPr lang="en-US" smtClean="0"/>
              <a:t>32</a:t>
            </a:fld>
            <a:endParaRPr lang="en-US"/>
          </a:p>
        </p:txBody>
      </p:sp>
    </p:spTree>
    <p:extLst>
      <p:ext uri="{BB962C8B-B14F-4D97-AF65-F5344CB8AC3E}">
        <p14:creationId xmlns:p14="http://schemas.microsoft.com/office/powerpoint/2010/main" val="2070848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Let’s move on to the results.</a:t>
            </a:r>
          </a:p>
          <a:p>
            <a:r>
              <a:rPr lang="en-US" altLang="ja-JP" dirty="0"/>
              <a:t>We used two dataset of the measured spectra of matt Munsell color chips. As a RGB color space for the visualization and rendering, we used sRGB color space with D64 illuminant. In the experiments, we compared our approach with the approaches by Smits and Meng et al.</a:t>
            </a:r>
          </a:p>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33</a:t>
            </a:fld>
            <a:endParaRPr lang="en-US"/>
          </a:p>
        </p:txBody>
      </p:sp>
    </p:spTree>
    <p:extLst>
      <p:ext uri="{BB962C8B-B14F-4D97-AF65-F5344CB8AC3E}">
        <p14:creationId xmlns:p14="http://schemas.microsoft.com/office/powerpoint/2010/main" val="942462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This figure illustrates reconstructed spectra from the same tristimulus color, obtained from the reference spectrum. Dot lines are reference spectra. And blue, green, and red lines are reconstructed spectra respectively using the approaches by Smits, Meng et al, and ours.</a:t>
            </a:r>
          </a:p>
          <a:p>
            <a:r>
              <a:rPr lang="en-US" altLang="ja-JP" dirty="0"/>
              <a:t>[click]</a:t>
            </a:r>
          </a:p>
          <a:p>
            <a:r>
              <a:rPr lang="en-US" sz="1200" b="0" i="0" u="none" strike="noStrike" kern="1200" baseline="0" dirty="0">
                <a:solidFill>
                  <a:schemeClr val="tx1"/>
                </a:solidFill>
                <a:latin typeface="+mn-lt"/>
                <a:ea typeface="+mn-ea"/>
                <a:cs typeface="+mn-cs"/>
              </a:rPr>
              <a:t>We can observe that the reconstructed spectra with our approach match well with the measured spectra in many cases.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34</a:t>
            </a:fld>
            <a:endParaRPr lang="en-US"/>
          </a:p>
        </p:txBody>
      </p:sp>
    </p:spTree>
    <p:extLst>
      <p:ext uri="{BB962C8B-B14F-4D97-AF65-F5344CB8AC3E}">
        <p14:creationId xmlns:p14="http://schemas.microsoft.com/office/powerpoint/2010/main" val="2832568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This figure illustrates reconstructed spectra from the same tristimulus color, obtained from the reference spectrum. Dot lines are reference spectra. And blue, green, and red lines are reconstructed spectra respectively using the approaches by Smits, Meng et al, and ours.</a:t>
            </a:r>
          </a:p>
          <a:p>
            <a:r>
              <a:rPr lang="en-US" altLang="ja-JP" dirty="0"/>
              <a:t>[click]</a:t>
            </a:r>
          </a:p>
          <a:p>
            <a:r>
              <a:rPr lang="en-US" sz="1200" b="0" i="0" u="none" strike="noStrike" kern="1200" baseline="0" dirty="0">
                <a:solidFill>
                  <a:schemeClr val="tx1"/>
                </a:solidFill>
                <a:latin typeface="+mn-lt"/>
                <a:ea typeface="+mn-ea"/>
                <a:cs typeface="+mn-cs"/>
              </a:rPr>
              <a:t>We can observe that the reconstructed spectra with our approach match well with the measured spectra in many cases.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35</a:t>
            </a:fld>
            <a:endParaRPr lang="en-US"/>
          </a:p>
        </p:txBody>
      </p:sp>
    </p:spTree>
    <p:extLst>
      <p:ext uri="{BB962C8B-B14F-4D97-AF65-F5344CB8AC3E}">
        <p14:creationId xmlns:p14="http://schemas.microsoft.com/office/powerpoint/2010/main" val="2443554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The table shows L2 reconstruction errors for each reconstruction method. We can observe our approach outperforms the other methods [click] in both datasets.</a:t>
            </a:r>
          </a:p>
          <a:p>
            <a:r>
              <a:rPr lang="en-US" dirty="0"/>
              <a:t> </a:t>
            </a:r>
          </a:p>
        </p:txBody>
      </p:sp>
      <p:sp>
        <p:nvSpPr>
          <p:cNvPr id="4" name="Slide Number Placeholder 3"/>
          <p:cNvSpPr>
            <a:spLocks noGrp="1"/>
          </p:cNvSpPr>
          <p:nvPr>
            <p:ph type="sldNum" sz="quarter" idx="10"/>
          </p:nvPr>
        </p:nvSpPr>
        <p:spPr/>
        <p:txBody>
          <a:bodyPr/>
          <a:lstStyle/>
          <a:p>
            <a:fld id="{A6085BF1-18D5-4AD2-8DF0-7D8EF50CCC9C}" type="slidenum">
              <a:rPr lang="en-US" smtClean="0"/>
              <a:t>36</a:t>
            </a:fld>
            <a:endParaRPr lang="en-US"/>
          </a:p>
        </p:txBody>
      </p:sp>
    </p:spTree>
    <p:extLst>
      <p:ext uri="{BB962C8B-B14F-4D97-AF65-F5344CB8AC3E}">
        <p14:creationId xmlns:p14="http://schemas.microsoft.com/office/powerpoint/2010/main" val="179481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The table shows L2 reconstruction errors for each reconstruction method. We can observe our approach outperforms the other methods [click] in both datasets.</a:t>
            </a:r>
          </a:p>
          <a:p>
            <a:r>
              <a:rPr lang="en-US" dirty="0"/>
              <a:t> </a:t>
            </a:r>
          </a:p>
        </p:txBody>
      </p:sp>
      <p:sp>
        <p:nvSpPr>
          <p:cNvPr id="4" name="Slide Number Placeholder 3"/>
          <p:cNvSpPr>
            <a:spLocks noGrp="1"/>
          </p:cNvSpPr>
          <p:nvPr>
            <p:ph type="sldNum" sz="quarter" idx="10"/>
          </p:nvPr>
        </p:nvSpPr>
        <p:spPr/>
        <p:txBody>
          <a:bodyPr/>
          <a:lstStyle/>
          <a:p>
            <a:fld id="{A6085BF1-18D5-4AD2-8DF0-7D8EF50CCC9C}" type="slidenum">
              <a:rPr lang="en-US" smtClean="0"/>
              <a:t>37</a:t>
            </a:fld>
            <a:endParaRPr lang="en-US"/>
          </a:p>
        </p:txBody>
      </p:sp>
    </p:spTree>
    <p:extLst>
      <p:ext uri="{BB962C8B-B14F-4D97-AF65-F5344CB8AC3E}">
        <p14:creationId xmlns:p14="http://schemas.microsoft.com/office/powerpoint/2010/main" val="435436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Next we rendered images with spectral rendering using the reconstructed spectra. The scene is composed of diffuse surfaces, and illuminated by several light sources, including those behind the object in the chairs. All illuminants are black-body illuminants of 5500K.</a:t>
            </a:r>
          </a:p>
          <a:p>
            <a:endParaRPr lang="en-US" dirty="0"/>
          </a:p>
          <a:p>
            <a:r>
              <a:rPr lang="en-US" dirty="0"/>
              <a:t>This is a result with the approach by Smits.</a:t>
            </a:r>
          </a:p>
        </p:txBody>
      </p:sp>
      <p:sp>
        <p:nvSpPr>
          <p:cNvPr id="4" name="Slide Number Placeholder 3"/>
          <p:cNvSpPr>
            <a:spLocks noGrp="1"/>
          </p:cNvSpPr>
          <p:nvPr>
            <p:ph type="sldNum" sz="quarter" idx="10"/>
          </p:nvPr>
        </p:nvSpPr>
        <p:spPr/>
        <p:txBody>
          <a:bodyPr/>
          <a:lstStyle/>
          <a:p>
            <a:fld id="{A6085BF1-18D5-4AD2-8DF0-7D8EF50CCC9C}" type="slidenum">
              <a:rPr lang="en-US" smtClean="0"/>
              <a:t>38</a:t>
            </a:fld>
            <a:endParaRPr lang="en-US"/>
          </a:p>
        </p:txBody>
      </p:sp>
    </p:spTree>
    <p:extLst>
      <p:ext uri="{BB962C8B-B14F-4D97-AF65-F5344CB8AC3E}">
        <p14:creationId xmlns:p14="http://schemas.microsoft.com/office/powerpoint/2010/main" val="707324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 and a visualization of the relative RMSE. We can observe that the error is large where the interreflection can often happen.</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39</a:t>
            </a:fld>
            <a:endParaRPr lang="en-US"/>
          </a:p>
        </p:txBody>
      </p:sp>
    </p:spTree>
    <p:extLst>
      <p:ext uri="{BB962C8B-B14F-4D97-AF65-F5344CB8AC3E}">
        <p14:creationId xmlns:p14="http://schemas.microsoft.com/office/powerpoint/2010/main" val="64134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 or makes it possible to simulate wavelength-dependent phenomena like dispersion.</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4</a:t>
            </a:fld>
            <a:endParaRPr lang="en-US"/>
          </a:p>
        </p:txBody>
      </p:sp>
    </p:spTree>
    <p:extLst>
      <p:ext uri="{BB962C8B-B14F-4D97-AF65-F5344CB8AC3E}">
        <p14:creationId xmlns:p14="http://schemas.microsoft.com/office/powerpoint/2010/main" val="2860328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result with the approach by Meng et al.</a:t>
            </a:r>
            <a:endParaRPr lang="en-US" altLang="ja-JP" dirty="0"/>
          </a:p>
        </p:txBody>
      </p:sp>
      <p:sp>
        <p:nvSpPr>
          <p:cNvPr id="4" name="Slide Number Placeholder 3"/>
          <p:cNvSpPr>
            <a:spLocks noGrp="1"/>
          </p:cNvSpPr>
          <p:nvPr>
            <p:ph type="sldNum" sz="quarter" idx="10"/>
          </p:nvPr>
        </p:nvSpPr>
        <p:spPr/>
        <p:txBody>
          <a:bodyPr/>
          <a:lstStyle/>
          <a:p>
            <a:fld id="{A6085BF1-18D5-4AD2-8DF0-7D8EF50CCC9C}" type="slidenum">
              <a:rPr lang="en-US" smtClean="0"/>
              <a:t>40</a:t>
            </a:fld>
            <a:endParaRPr lang="en-US"/>
          </a:p>
        </p:txBody>
      </p:sp>
    </p:spTree>
    <p:extLst>
      <p:ext uri="{BB962C8B-B14F-4D97-AF65-F5344CB8AC3E}">
        <p14:creationId xmlns:p14="http://schemas.microsoft.com/office/powerpoint/2010/main" val="2636167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its errors.</a:t>
            </a:r>
          </a:p>
        </p:txBody>
      </p:sp>
      <p:sp>
        <p:nvSpPr>
          <p:cNvPr id="4" name="Slide Number Placeholder 3"/>
          <p:cNvSpPr>
            <a:spLocks noGrp="1"/>
          </p:cNvSpPr>
          <p:nvPr>
            <p:ph type="sldNum" sz="quarter" idx="10"/>
          </p:nvPr>
        </p:nvSpPr>
        <p:spPr/>
        <p:txBody>
          <a:bodyPr/>
          <a:lstStyle/>
          <a:p>
            <a:fld id="{A6085BF1-18D5-4AD2-8DF0-7D8EF50CCC9C}" type="slidenum">
              <a:rPr lang="en-US" smtClean="0"/>
              <a:t>41</a:t>
            </a:fld>
            <a:endParaRPr lang="en-US"/>
          </a:p>
        </p:txBody>
      </p:sp>
    </p:spTree>
    <p:extLst>
      <p:ext uri="{BB962C8B-B14F-4D97-AF65-F5344CB8AC3E}">
        <p14:creationId xmlns:p14="http://schemas.microsoft.com/office/powerpoint/2010/main" val="2427857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On the other hand, the result with our approach,</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42</a:t>
            </a:fld>
            <a:endParaRPr lang="en-US"/>
          </a:p>
        </p:txBody>
      </p:sp>
    </p:spTree>
    <p:extLst>
      <p:ext uri="{BB962C8B-B14F-4D97-AF65-F5344CB8AC3E}">
        <p14:creationId xmlns:p14="http://schemas.microsoft.com/office/powerpoint/2010/main" val="69352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can reduce the reconstruction errors because the spectrum can be reconstructed with similar shape to the measured spectrum.</a:t>
            </a:r>
          </a:p>
        </p:txBody>
      </p:sp>
      <p:sp>
        <p:nvSpPr>
          <p:cNvPr id="4" name="Slide Number Placeholder 3"/>
          <p:cNvSpPr>
            <a:spLocks noGrp="1"/>
          </p:cNvSpPr>
          <p:nvPr>
            <p:ph type="sldNum" sz="quarter" idx="10"/>
          </p:nvPr>
        </p:nvSpPr>
        <p:spPr/>
        <p:txBody>
          <a:bodyPr/>
          <a:lstStyle/>
          <a:p>
            <a:fld id="{A6085BF1-18D5-4AD2-8DF0-7D8EF50CCC9C}" type="slidenum">
              <a:rPr lang="en-US" smtClean="0"/>
              <a:t>43</a:t>
            </a:fld>
            <a:endParaRPr lang="en-US"/>
          </a:p>
        </p:txBody>
      </p:sp>
    </p:spTree>
    <p:extLst>
      <p:ext uri="{BB962C8B-B14F-4D97-AF65-F5344CB8AC3E}">
        <p14:creationId xmlns:p14="http://schemas.microsoft.com/office/powerpoint/2010/main" val="2382110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This is the comparison with the different scenes. Again, the scene is mainly composed of the diffuse materials, and illuminated with multiple light sources. The light sources behind the sofa creates significant interreflections.</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44</a:t>
            </a:fld>
            <a:endParaRPr lang="en-US"/>
          </a:p>
        </p:txBody>
      </p:sp>
    </p:spTree>
    <p:extLst>
      <p:ext uri="{BB962C8B-B14F-4D97-AF65-F5344CB8AC3E}">
        <p14:creationId xmlns:p14="http://schemas.microsoft.com/office/powerpoint/2010/main" val="1891091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Similar to the previous scene, we can observe that the error is large in the part of the scene where the interreflection happens a lot.</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45</a:t>
            </a:fld>
            <a:endParaRPr lang="en-US"/>
          </a:p>
        </p:txBody>
      </p:sp>
    </p:spTree>
    <p:extLst>
      <p:ext uri="{BB962C8B-B14F-4D97-AF65-F5344CB8AC3E}">
        <p14:creationId xmlns:p14="http://schemas.microsoft.com/office/powerpoint/2010/main" val="3784297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approaches by Meng et al. …</a:t>
            </a:r>
          </a:p>
        </p:txBody>
      </p:sp>
      <p:sp>
        <p:nvSpPr>
          <p:cNvPr id="4" name="Slide Number Placeholder 3"/>
          <p:cNvSpPr>
            <a:spLocks noGrp="1"/>
          </p:cNvSpPr>
          <p:nvPr>
            <p:ph type="sldNum" sz="quarter" idx="10"/>
          </p:nvPr>
        </p:nvSpPr>
        <p:spPr/>
        <p:txBody>
          <a:bodyPr/>
          <a:lstStyle/>
          <a:p>
            <a:fld id="{A6085BF1-18D5-4AD2-8DF0-7D8EF50CCC9C}" type="slidenum">
              <a:rPr lang="en-US" smtClean="0"/>
              <a:t>46</a:t>
            </a:fld>
            <a:endParaRPr lang="en-US"/>
          </a:p>
        </p:txBody>
      </p:sp>
    </p:spTree>
    <p:extLst>
      <p:ext uri="{BB962C8B-B14F-4D97-AF65-F5344CB8AC3E}">
        <p14:creationId xmlns:p14="http://schemas.microsoft.com/office/powerpoint/2010/main" val="1229947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shows similar tendency.</a:t>
            </a:r>
          </a:p>
        </p:txBody>
      </p:sp>
      <p:sp>
        <p:nvSpPr>
          <p:cNvPr id="4" name="Slide Number Placeholder 3"/>
          <p:cNvSpPr>
            <a:spLocks noGrp="1"/>
          </p:cNvSpPr>
          <p:nvPr>
            <p:ph type="sldNum" sz="quarter" idx="10"/>
          </p:nvPr>
        </p:nvSpPr>
        <p:spPr/>
        <p:txBody>
          <a:bodyPr/>
          <a:lstStyle/>
          <a:p>
            <a:fld id="{A6085BF1-18D5-4AD2-8DF0-7D8EF50CCC9C}" type="slidenum">
              <a:rPr lang="en-US" smtClean="0"/>
              <a:t>47</a:t>
            </a:fld>
            <a:endParaRPr lang="en-US"/>
          </a:p>
        </p:txBody>
      </p:sp>
    </p:spTree>
    <p:extLst>
      <p:ext uri="{BB962C8B-B14F-4D97-AF65-F5344CB8AC3E}">
        <p14:creationId xmlns:p14="http://schemas.microsoft.com/office/powerpoint/2010/main" val="1632588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On the other hand, the proposed approach ..</a:t>
            </a:r>
          </a:p>
        </p:txBody>
      </p:sp>
      <p:sp>
        <p:nvSpPr>
          <p:cNvPr id="4" name="Slide Number Placeholder 3"/>
          <p:cNvSpPr>
            <a:spLocks noGrp="1"/>
          </p:cNvSpPr>
          <p:nvPr>
            <p:ph type="sldNum" sz="quarter" idx="10"/>
          </p:nvPr>
        </p:nvSpPr>
        <p:spPr/>
        <p:txBody>
          <a:bodyPr/>
          <a:lstStyle/>
          <a:p>
            <a:fld id="{A6085BF1-18D5-4AD2-8DF0-7D8EF50CCC9C}" type="slidenum">
              <a:rPr lang="en-US" smtClean="0"/>
              <a:t>48</a:t>
            </a:fld>
            <a:endParaRPr lang="en-US"/>
          </a:p>
        </p:txBody>
      </p:sp>
    </p:spTree>
    <p:extLst>
      <p:ext uri="{BB962C8B-B14F-4D97-AF65-F5344CB8AC3E}">
        <p14:creationId xmlns:p14="http://schemas.microsoft.com/office/powerpoint/2010/main" val="1214557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 can again reduce the reconstruction errors.</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49</a:t>
            </a:fld>
            <a:endParaRPr lang="en-US"/>
          </a:p>
        </p:txBody>
      </p:sp>
    </p:spTree>
    <p:extLst>
      <p:ext uri="{BB962C8B-B14F-4D97-AF65-F5344CB8AC3E}">
        <p14:creationId xmlns:p14="http://schemas.microsoft.com/office/powerpoint/2010/main" val="3574731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On the other hand, it is known that human eye can perceive color chromaticity by photoreceptor cells, called the cone cells. The cone cells are categorized into three kinds. Each of cells are responsible for the different ranges of spectra roughly corresponding to the ranges of short, medium, and long wavelengths respectively. This explain why human vision system is said to be trichromatic.</a:t>
            </a:r>
          </a:p>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Given this fact, instead of simulation per wavelength, we often use </a:t>
            </a:r>
            <a:r>
              <a:rPr lang="en-US" altLang="ja-JP" i="1" dirty="0"/>
              <a:t>tristimulus rendering</a:t>
            </a:r>
            <a:r>
              <a:rPr lang="en-US" altLang="ja-JP" i="0" dirty="0"/>
              <a:t> where we simulate light transport only with tristimulus colors, for instance, RGB colors.</a:t>
            </a:r>
          </a:p>
          <a:p>
            <a:endParaRPr lang="en-US" altLang="ja-JP" dirty="0"/>
          </a:p>
        </p:txBody>
      </p:sp>
      <p:sp>
        <p:nvSpPr>
          <p:cNvPr id="4" name="Slide Number Placeholder 3"/>
          <p:cNvSpPr>
            <a:spLocks noGrp="1"/>
          </p:cNvSpPr>
          <p:nvPr>
            <p:ph type="sldNum" sz="quarter" idx="10"/>
          </p:nvPr>
        </p:nvSpPr>
        <p:spPr/>
        <p:txBody>
          <a:bodyPr/>
          <a:lstStyle/>
          <a:p>
            <a:fld id="{A6085BF1-18D5-4AD2-8DF0-7D8EF50CCC9C}" type="slidenum">
              <a:rPr lang="en-US" smtClean="0"/>
              <a:t>5</a:t>
            </a:fld>
            <a:endParaRPr lang="en-US"/>
          </a:p>
        </p:txBody>
      </p:sp>
    </p:spTree>
    <p:extLst>
      <p:ext uri="{BB962C8B-B14F-4D97-AF65-F5344CB8AC3E}">
        <p14:creationId xmlns:p14="http://schemas.microsoft.com/office/powerpoint/2010/main" val="1749733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the effect of number of clusters to the reconstruction errors. We can see that, as the number of clusters increases, the reconstruction error becomes smaller.</a:t>
            </a:r>
          </a:p>
          <a:p>
            <a:endParaRPr lang="en-US" dirty="0"/>
          </a:p>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50</a:t>
            </a:fld>
            <a:endParaRPr lang="en-US"/>
          </a:p>
        </p:txBody>
      </p:sp>
    </p:spTree>
    <p:extLst>
      <p:ext uri="{BB962C8B-B14F-4D97-AF65-F5344CB8AC3E}">
        <p14:creationId xmlns:p14="http://schemas.microsoft.com/office/powerpoint/2010/main" val="2618384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Move onto the discussion.</a:t>
            </a:r>
          </a:p>
          <a:p>
            <a:endParaRPr lang="en-US" altLang="ja-JP" dirty="0"/>
          </a:p>
          <a:p>
            <a:r>
              <a:rPr lang="en-US" altLang="ja-JP" dirty="0"/>
              <a:t>First, about the difference between the reconstruction with directly applying PCA. Although it can reproduce the shape of the spectrum accurately, the approach generally does </a:t>
            </a:r>
            <a:r>
              <a:rPr lang="en-US" altLang="ja-JP" i="1" dirty="0"/>
              <a:t>not </a:t>
            </a:r>
            <a:r>
              <a:rPr lang="en-US" altLang="ja-JP" i="0" dirty="0"/>
              <a:t>recover the original tristimulus colors from the reconstructed spectrum. It does not meet our requirement.</a:t>
            </a:r>
            <a:endParaRPr lang="en-US" altLang="ja-JP" dirty="0"/>
          </a:p>
          <a:p>
            <a:endParaRPr lang="en-US" altLang="ja-JP" dirty="0"/>
          </a:p>
          <a:p>
            <a:r>
              <a:rPr lang="en-US" dirty="0"/>
              <a:t>Next, we note that the difference between the similar approaches in color science field. Our approach is different because we use hierarchical clustering to minimize the reconstruction errors. Also, our approach is initial application of data-driven reconstruction scheme in the graphics field.</a:t>
            </a:r>
            <a:endParaRPr lang="en-US" altLang="ja-JP" dirty="0"/>
          </a:p>
        </p:txBody>
      </p:sp>
      <p:sp>
        <p:nvSpPr>
          <p:cNvPr id="4" name="Slide Number Placeholder 3"/>
          <p:cNvSpPr>
            <a:spLocks noGrp="1"/>
          </p:cNvSpPr>
          <p:nvPr>
            <p:ph type="sldNum" sz="quarter" idx="10"/>
          </p:nvPr>
        </p:nvSpPr>
        <p:spPr/>
        <p:txBody>
          <a:bodyPr/>
          <a:lstStyle/>
          <a:p>
            <a:fld id="{A6085BF1-18D5-4AD2-8DF0-7D8EF50CCC9C}" type="slidenum">
              <a:rPr lang="en-US" smtClean="0"/>
              <a:t>51</a:t>
            </a:fld>
            <a:endParaRPr lang="en-US"/>
          </a:p>
        </p:txBody>
      </p:sp>
    </p:spTree>
    <p:extLst>
      <p:ext uri="{BB962C8B-B14F-4D97-AF65-F5344CB8AC3E}">
        <p14:creationId xmlns:p14="http://schemas.microsoft.com/office/powerpoint/2010/main" val="2513800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Also, the evaluation of the approaches is done with the precomputed data obtained from the same dataset. This is because we focus on a compact representation of the spectrum </a:t>
            </a:r>
            <a:r>
              <a:rPr lang="en-US" altLang="ja-JP" i="1" dirty="0"/>
              <a:t>based on the specific data, </a:t>
            </a:r>
            <a:r>
              <a:rPr lang="en-US" altLang="ja-JP" i="0" dirty="0"/>
              <a:t>rather than the general spectrum.</a:t>
            </a:r>
          </a:p>
        </p:txBody>
      </p:sp>
      <p:sp>
        <p:nvSpPr>
          <p:cNvPr id="4" name="Slide Number Placeholder 3"/>
          <p:cNvSpPr>
            <a:spLocks noGrp="1"/>
          </p:cNvSpPr>
          <p:nvPr>
            <p:ph type="sldNum" sz="quarter" idx="10"/>
          </p:nvPr>
        </p:nvSpPr>
        <p:spPr/>
        <p:txBody>
          <a:bodyPr/>
          <a:lstStyle/>
          <a:p>
            <a:fld id="{A6085BF1-18D5-4AD2-8DF0-7D8EF50CCC9C}" type="slidenum">
              <a:rPr lang="en-US" smtClean="0"/>
              <a:t>52</a:t>
            </a:fld>
            <a:endParaRPr lang="en-US"/>
          </a:p>
        </p:txBody>
      </p:sp>
    </p:spTree>
    <p:extLst>
      <p:ext uri="{BB962C8B-B14F-4D97-AF65-F5344CB8AC3E}">
        <p14:creationId xmlns:p14="http://schemas.microsoft.com/office/powerpoint/2010/main" val="3965790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discuss on the limitations.</a:t>
            </a:r>
          </a:p>
          <a:p>
            <a:endParaRPr lang="en-US" dirty="0"/>
          </a:p>
          <a:p>
            <a:r>
              <a:rPr lang="en-US" dirty="0"/>
              <a:t>This figure illustrates the change of the reconstructed spectra in the cluster boundaries. The bold and dotted lines show the reconstructed spectra in different clusters. Since our reconstruction algorithm does not explicitly consider the continuity across the boundaries, we found that the shape of the spectra do not necessarily changes smoothly.</a:t>
            </a:r>
          </a:p>
          <a:p>
            <a:endParaRPr lang="en-US" dirty="0"/>
          </a:p>
          <a:p>
            <a:r>
              <a:rPr lang="en-US" dirty="0"/>
              <a:t>In the figure, the case with (a) and (b) shows relatively smooth change, yet the case of (c ) shows some discontinuity of the shapes in different clusters.</a:t>
            </a:r>
          </a:p>
        </p:txBody>
      </p:sp>
      <p:sp>
        <p:nvSpPr>
          <p:cNvPr id="4" name="Slide Number Placeholder 3"/>
          <p:cNvSpPr>
            <a:spLocks noGrp="1"/>
          </p:cNvSpPr>
          <p:nvPr>
            <p:ph type="sldNum" sz="quarter" idx="10"/>
          </p:nvPr>
        </p:nvSpPr>
        <p:spPr/>
        <p:txBody>
          <a:bodyPr/>
          <a:lstStyle/>
          <a:p>
            <a:fld id="{A6085BF1-18D5-4AD2-8DF0-7D8EF50CCC9C}" type="slidenum">
              <a:rPr lang="en-US" smtClean="0"/>
              <a:t>53</a:t>
            </a:fld>
            <a:endParaRPr lang="en-US"/>
          </a:p>
        </p:txBody>
      </p:sp>
    </p:spTree>
    <p:extLst>
      <p:ext uri="{BB962C8B-B14F-4D97-AF65-F5344CB8AC3E}">
        <p14:creationId xmlns:p14="http://schemas.microsoft.com/office/powerpoint/2010/main" val="1430204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that case, the visual difference is small but still noticeable in the difference image.</a:t>
            </a:r>
          </a:p>
        </p:txBody>
      </p:sp>
      <p:sp>
        <p:nvSpPr>
          <p:cNvPr id="4" name="Slide Number Placeholder 3"/>
          <p:cNvSpPr>
            <a:spLocks noGrp="1"/>
          </p:cNvSpPr>
          <p:nvPr>
            <p:ph type="sldNum" sz="quarter" idx="10"/>
          </p:nvPr>
        </p:nvSpPr>
        <p:spPr/>
        <p:txBody>
          <a:bodyPr/>
          <a:lstStyle/>
          <a:p>
            <a:fld id="{A6085BF1-18D5-4AD2-8DF0-7D8EF50CCC9C}" type="slidenum">
              <a:rPr lang="en-US" smtClean="0"/>
              <a:t>54</a:t>
            </a:fld>
            <a:endParaRPr lang="en-US"/>
          </a:p>
        </p:txBody>
      </p:sp>
    </p:spTree>
    <p:extLst>
      <p:ext uri="{BB962C8B-B14F-4D97-AF65-F5344CB8AC3E}">
        <p14:creationId xmlns:p14="http://schemas.microsoft.com/office/powerpoint/2010/main" val="1711494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The next limitation is, the reconstructed spectrum might not within the range of valid reflectance spectrum. We thus need to clamp the part of the spectrum outside of the range. Due to this process, the reconstructed spectrum does not always recover back to the original tristimulus color.</a:t>
            </a:r>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55</a:t>
            </a:fld>
            <a:endParaRPr lang="en-US"/>
          </a:p>
        </p:txBody>
      </p:sp>
    </p:spTree>
    <p:extLst>
      <p:ext uri="{BB962C8B-B14F-4D97-AF65-F5344CB8AC3E}">
        <p14:creationId xmlns:p14="http://schemas.microsoft.com/office/powerpoint/2010/main" val="951779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i="0" dirty="0"/>
              <a:t>This figure shows the ratio of the reconstructed spectra within the valid range of the reflectance. The reconstruction near the original data reconstructs fine, but outside that gamut, the deviation gets larger and thus we need clamping.</a:t>
            </a:r>
            <a:endParaRPr lang="en-US" altLang="ja-JP" dirty="0"/>
          </a:p>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56</a:t>
            </a:fld>
            <a:endParaRPr lang="en-US"/>
          </a:p>
        </p:txBody>
      </p:sp>
    </p:spTree>
    <p:extLst>
      <p:ext uri="{BB962C8B-B14F-4D97-AF65-F5344CB8AC3E}">
        <p14:creationId xmlns:p14="http://schemas.microsoft.com/office/powerpoint/2010/main" val="1542162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Conclusion.</a:t>
            </a:r>
          </a:p>
          <a:p>
            <a:endParaRPr lang="en-US" altLang="ja-JP" dirty="0"/>
          </a:p>
          <a:p>
            <a:r>
              <a:rPr lang="en-US" altLang="ja-JP" dirty="0"/>
              <a:t>We presented an data-driven approach to reconstruct spectral reflectance from tristimulus colors. We represented a spectrum with lower-dimensional representation obtained from the measured data using PCA, and reconstruct the spectrum from a tristimulus color. Also, we proposed a hierarchical clustering technique to reduce the reconstruction error.</a:t>
            </a:r>
          </a:p>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end of my talk. Thank you.</a:t>
            </a:r>
          </a:p>
          <a:p>
            <a:endParaRPr lang="en-US" altLang="ja-JP" dirty="0"/>
          </a:p>
        </p:txBody>
      </p:sp>
      <p:sp>
        <p:nvSpPr>
          <p:cNvPr id="4" name="Slide Number Placeholder 3"/>
          <p:cNvSpPr>
            <a:spLocks noGrp="1"/>
          </p:cNvSpPr>
          <p:nvPr>
            <p:ph type="sldNum" sz="quarter" idx="10"/>
          </p:nvPr>
        </p:nvSpPr>
        <p:spPr/>
        <p:txBody>
          <a:bodyPr/>
          <a:lstStyle/>
          <a:p>
            <a:fld id="{A6085BF1-18D5-4AD2-8DF0-7D8EF50CCC9C}" type="slidenum">
              <a:rPr lang="en-US" smtClean="0"/>
              <a:t>57</a:t>
            </a:fld>
            <a:endParaRPr lang="en-US"/>
          </a:p>
        </p:txBody>
      </p:sp>
    </p:spTree>
    <p:extLst>
      <p:ext uri="{BB962C8B-B14F-4D97-AF65-F5344CB8AC3E}">
        <p14:creationId xmlns:p14="http://schemas.microsoft.com/office/powerpoint/2010/main" val="2439329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58</a:t>
            </a:fld>
            <a:endParaRPr lang="en-US"/>
          </a:p>
        </p:txBody>
      </p:sp>
    </p:spTree>
    <p:extLst>
      <p:ext uri="{BB962C8B-B14F-4D97-AF65-F5344CB8AC3E}">
        <p14:creationId xmlns:p14="http://schemas.microsoft.com/office/powerpoint/2010/main" val="2646810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85BF1-18D5-4AD2-8DF0-7D8EF50CCC9C}" type="slidenum">
              <a:rPr lang="en-US" smtClean="0"/>
              <a:t>60</a:t>
            </a:fld>
            <a:endParaRPr lang="en-US"/>
          </a:p>
        </p:txBody>
      </p:sp>
    </p:spTree>
    <p:extLst>
      <p:ext uri="{BB962C8B-B14F-4D97-AF65-F5344CB8AC3E}">
        <p14:creationId xmlns:p14="http://schemas.microsoft.com/office/powerpoint/2010/main" val="343833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In spectral rendering, ideally, we want to measure the spectral reflectance to characterize the scene surface. Such an approach, however, can be time-consuming and expensive because it needs special equipment. This difficulty is more significant if the measured materials are represented by textures. </a:t>
            </a:r>
          </a:p>
        </p:txBody>
      </p:sp>
      <p:sp>
        <p:nvSpPr>
          <p:cNvPr id="4" name="Slide Number Placeholder 3"/>
          <p:cNvSpPr>
            <a:spLocks noGrp="1"/>
          </p:cNvSpPr>
          <p:nvPr>
            <p:ph type="sldNum" sz="quarter" idx="10"/>
          </p:nvPr>
        </p:nvSpPr>
        <p:spPr/>
        <p:txBody>
          <a:bodyPr/>
          <a:lstStyle/>
          <a:p>
            <a:pPr>
              <a:defRPr/>
            </a:pPr>
            <a:fld id="{5EE32DF8-4B81-4A9E-9CFB-4767672EF06F}" type="slidenum">
              <a:rPr lang="ja-JP" altLang="en-US" smtClean="0"/>
              <a:pPr>
                <a:defRPr/>
              </a:pPr>
              <a:t>6</a:t>
            </a:fld>
            <a:endParaRPr lang="ja-JP" altLang="en-US"/>
          </a:p>
        </p:txBody>
      </p:sp>
    </p:spTree>
    <p:extLst>
      <p:ext uri="{BB962C8B-B14F-4D97-AF65-F5344CB8AC3E}">
        <p14:creationId xmlns:p14="http://schemas.microsoft.com/office/powerpoint/2010/main" val="333470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Therefore, in the standard workflow of contents creation tools, </a:t>
            </a:r>
            <a:r>
              <a:rPr lang="en-US" altLang="ja-JP" baseline="0" dirty="0"/>
              <a:t>o</a:t>
            </a:r>
            <a:r>
              <a:rPr lang="en-US" dirty="0"/>
              <a:t>r commonly available measuring devices, only supports the workflow with tristimulus colors.</a:t>
            </a:r>
            <a:endParaRPr lang="en-US" altLang="ja-JP" i="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EE32DF8-4B81-4A9E-9CFB-4767672EF06F}" type="slidenum">
              <a:rPr lang="ja-JP" altLang="en-US" smtClean="0"/>
              <a:pPr>
                <a:defRPr/>
              </a:pPr>
              <a:t>7</a:t>
            </a:fld>
            <a:endParaRPr lang="ja-JP" altLang="en-US"/>
          </a:p>
        </p:txBody>
      </p:sp>
    </p:spTree>
    <p:extLst>
      <p:ext uri="{BB962C8B-B14F-4D97-AF65-F5344CB8AC3E}">
        <p14:creationId xmlns:p14="http://schemas.microsoft.com/office/powerpoint/2010/main" val="1814265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The spectral renderer, however, inputs spectral data instead of the tristimulus colors. So we need to convert materials with tristimulus colors to the spectral format. </a:t>
            </a:r>
            <a:r>
              <a:rPr lang="en-US" dirty="0"/>
              <a:t>In this paper, we aim to directly use tristimulus colors as an input to the spectral rendering system.</a:t>
            </a:r>
          </a:p>
          <a:p>
            <a:endParaRPr lang="en-US" altLang="ja-JP" dirty="0"/>
          </a:p>
        </p:txBody>
      </p:sp>
      <p:sp>
        <p:nvSpPr>
          <p:cNvPr id="4" name="Slide Number Placeholder 3"/>
          <p:cNvSpPr>
            <a:spLocks noGrp="1"/>
          </p:cNvSpPr>
          <p:nvPr>
            <p:ph type="sldNum" sz="quarter" idx="10"/>
          </p:nvPr>
        </p:nvSpPr>
        <p:spPr/>
        <p:txBody>
          <a:bodyPr/>
          <a:lstStyle/>
          <a:p>
            <a:fld id="{A6085BF1-18D5-4AD2-8DF0-7D8EF50CCC9C}" type="slidenum">
              <a:rPr lang="en-US" smtClean="0"/>
              <a:t>8</a:t>
            </a:fld>
            <a:endParaRPr lang="en-US"/>
          </a:p>
        </p:txBody>
      </p:sp>
    </p:spTree>
    <p:extLst>
      <p:ext uri="{BB962C8B-B14F-4D97-AF65-F5344CB8AC3E}">
        <p14:creationId xmlns:p14="http://schemas.microsoft.com/office/powerpoint/2010/main" val="920438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This requirement leads to a difficulty of getting a spectrum from a tristimulus color. This problem is called the </a:t>
            </a:r>
            <a:r>
              <a:rPr lang="en-US" altLang="ja-JP" b="1" dirty="0"/>
              <a:t>metamerism</a:t>
            </a:r>
            <a:r>
              <a:rPr lang="en-US" altLang="ja-JP" dirty="0"/>
              <a:t>, the concept that one tristimulus color [click] corresponds to the multiple spectra.</a:t>
            </a:r>
          </a:p>
          <a:p>
            <a:endParaRPr lang="en-US" altLang="ja-JP" dirty="0"/>
          </a:p>
          <a:p>
            <a:r>
              <a:rPr lang="en-US" altLang="ja-JP" dirty="0"/>
              <a:t>Due to the metamerism, the problem of obtaining a spectrum from a tristimulus color becomes ill-posed and we need to select one spectra among the multiple choices.</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EE32DF8-4B81-4A9E-9CFB-4767672EF06F}" type="slidenum">
              <a:rPr lang="ja-JP" altLang="en-US" smtClean="0"/>
              <a:pPr>
                <a:defRPr/>
              </a:pPr>
              <a:t>9</a:t>
            </a:fld>
            <a:endParaRPr lang="ja-JP" altLang="en-US"/>
          </a:p>
        </p:txBody>
      </p:sp>
    </p:spTree>
    <p:extLst>
      <p:ext uri="{BB962C8B-B14F-4D97-AF65-F5344CB8AC3E}">
        <p14:creationId xmlns:p14="http://schemas.microsoft.com/office/powerpoint/2010/main" val="202480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C4F4-779E-4857-B5CC-28B9DD4B2181}"/>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AFD176B-4D94-43EE-8F95-50CAEFDE25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3FD9389-C4DC-4F04-B1EC-EB039EC018BC}"/>
              </a:ext>
            </a:extLst>
          </p:cNvPr>
          <p:cNvSpPr>
            <a:spLocks noGrp="1"/>
          </p:cNvSpPr>
          <p:nvPr>
            <p:ph type="dt" sz="half" idx="10"/>
          </p:nvPr>
        </p:nvSpPr>
        <p:spPr/>
        <p:txBody>
          <a:bodyPr/>
          <a:lstStyle/>
          <a:p>
            <a:fld id="{7F1E3873-BCD0-480A-87ED-54FA8DADBD6B}" type="datetime1">
              <a:rPr lang="en-US" smtClean="0"/>
              <a:t>8/22/2018</a:t>
            </a:fld>
            <a:endParaRPr lang="en-US" dirty="0"/>
          </a:p>
        </p:txBody>
      </p:sp>
      <p:sp>
        <p:nvSpPr>
          <p:cNvPr id="5" name="Footer Placeholder 4">
            <a:extLst>
              <a:ext uri="{FF2B5EF4-FFF2-40B4-BE49-F238E27FC236}">
                <a16:creationId xmlns:a16="http://schemas.microsoft.com/office/drawing/2014/main" id="{6548C2E0-D175-4256-9EE0-4D37C418C5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98690E-6D86-49E4-977D-D9E757C00CE8}"/>
              </a:ext>
            </a:extLst>
          </p:cNvPr>
          <p:cNvSpPr>
            <a:spLocks noGrp="1"/>
          </p:cNvSpPr>
          <p:nvPr>
            <p:ph type="sldNum" sz="quarter" idx="12"/>
          </p:nvPr>
        </p:nvSpPr>
        <p:spPr/>
        <p:txBody>
          <a:bodyPr/>
          <a:lstStyle/>
          <a:p>
            <a:fld id="{9137F4DA-9BE0-43B2-B6DD-B8DBABFA3A08}" type="slidenum">
              <a:rPr lang="en-US" smtClean="0"/>
              <a:t>‹#›</a:t>
            </a:fld>
            <a:endParaRPr lang="en-US" dirty="0"/>
          </a:p>
        </p:txBody>
      </p:sp>
    </p:spTree>
    <p:extLst>
      <p:ext uri="{BB962C8B-B14F-4D97-AF65-F5344CB8AC3E}">
        <p14:creationId xmlns:p14="http://schemas.microsoft.com/office/powerpoint/2010/main" val="2234579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2FAB-C9CA-40B7-8E65-26983780F8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6939E-C261-4E29-90D3-FC7100E2F9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3B1D-E189-4582-91C6-79F213639D13}"/>
              </a:ext>
            </a:extLst>
          </p:cNvPr>
          <p:cNvSpPr>
            <a:spLocks noGrp="1"/>
          </p:cNvSpPr>
          <p:nvPr>
            <p:ph type="dt" sz="half" idx="10"/>
          </p:nvPr>
        </p:nvSpPr>
        <p:spPr/>
        <p:txBody>
          <a:bodyPr/>
          <a:lstStyle/>
          <a:p>
            <a:fld id="{2D927C4D-A1DC-4B7E-9544-AFAF9D14A3BF}" type="datetime1">
              <a:rPr lang="en-US" smtClean="0"/>
              <a:t>8/22/2018</a:t>
            </a:fld>
            <a:endParaRPr lang="en-US" dirty="0"/>
          </a:p>
        </p:txBody>
      </p:sp>
      <p:sp>
        <p:nvSpPr>
          <p:cNvPr id="5" name="Footer Placeholder 4">
            <a:extLst>
              <a:ext uri="{FF2B5EF4-FFF2-40B4-BE49-F238E27FC236}">
                <a16:creationId xmlns:a16="http://schemas.microsoft.com/office/drawing/2014/main" id="{CFC602F6-C674-481F-B965-32812F53A0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4448A8-58A7-4381-8746-BF2B9C655B26}"/>
              </a:ext>
            </a:extLst>
          </p:cNvPr>
          <p:cNvSpPr>
            <a:spLocks noGrp="1"/>
          </p:cNvSpPr>
          <p:nvPr>
            <p:ph type="sldNum" sz="quarter" idx="12"/>
          </p:nvPr>
        </p:nvSpPr>
        <p:spPr/>
        <p:txBody>
          <a:bodyPr/>
          <a:lstStyle/>
          <a:p>
            <a:fld id="{9137F4DA-9BE0-43B2-B6DD-B8DBABFA3A08}" type="slidenum">
              <a:rPr lang="en-US" smtClean="0"/>
              <a:t>‹#›</a:t>
            </a:fld>
            <a:endParaRPr lang="en-US" dirty="0"/>
          </a:p>
        </p:txBody>
      </p:sp>
    </p:spTree>
    <p:extLst>
      <p:ext uri="{BB962C8B-B14F-4D97-AF65-F5344CB8AC3E}">
        <p14:creationId xmlns:p14="http://schemas.microsoft.com/office/powerpoint/2010/main" val="3092738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7C5F86-3D73-4FE9-BD12-49D635FCA8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AA94F0-B908-4BD1-A9AD-951002F74A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65957-34AF-4891-A458-26B019F8A183}"/>
              </a:ext>
            </a:extLst>
          </p:cNvPr>
          <p:cNvSpPr>
            <a:spLocks noGrp="1"/>
          </p:cNvSpPr>
          <p:nvPr>
            <p:ph type="dt" sz="half" idx="10"/>
          </p:nvPr>
        </p:nvSpPr>
        <p:spPr/>
        <p:txBody>
          <a:bodyPr/>
          <a:lstStyle/>
          <a:p>
            <a:fld id="{8A5F5305-4E42-465E-9AC6-277253170D00}" type="datetime1">
              <a:rPr lang="en-US" smtClean="0"/>
              <a:t>8/22/2018</a:t>
            </a:fld>
            <a:endParaRPr lang="en-US" dirty="0"/>
          </a:p>
        </p:txBody>
      </p:sp>
      <p:sp>
        <p:nvSpPr>
          <p:cNvPr id="5" name="Footer Placeholder 4">
            <a:extLst>
              <a:ext uri="{FF2B5EF4-FFF2-40B4-BE49-F238E27FC236}">
                <a16:creationId xmlns:a16="http://schemas.microsoft.com/office/drawing/2014/main" id="{57262914-0725-4940-A286-3879E5C7A0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B0BDF6-B9D0-40F3-9F86-DF0912B5B867}"/>
              </a:ext>
            </a:extLst>
          </p:cNvPr>
          <p:cNvSpPr>
            <a:spLocks noGrp="1"/>
          </p:cNvSpPr>
          <p:nvPr>
            <p:ph type="sldNum" sz="quarter" idx="12"/>
          </p:nvPr>
        </p:nvSpPr>
        <p:spPr/>
        <p:txBody>
          <a:bodyPr/>
          <a:lstStyle/>
          <a:p>
            <a:fld id="{9137F4DA-9BE0-43B2-B6DD-B8DBABFA3A08}" type="slidenum">
              <a:rPr lang="en-US" smtClean="0"/>
              <a:t>‹#›</a:t>
            </a:fld>
            <a:endParaRPr lang="en-US" dirty="0"/>
          </a:p>
        </p:txBody>
      </p:sp>
    </p:spTree>
    <p:extLst>
      <p:ext uri="{BB962C8B-B14F-4D97-AF65-F5344CB8AC3E}">
        <p14:creationId xmlns:p14="http://schemas.microsoft.com/office/powerpoint/2010/main" val="388177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72E1-F466-4FE8-BF78-B7D9FDE07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B92CB9-2031-490F-AE69-38381B03162F}"/>
              </a:ext>
            </a:extLst>
          </p:cNvPr>
          <p:cNvSpPr>
            <a:spLocks noGrp="1"/>
          </p:cNvSpPr>
          <p:nvPr>
            <p:ph idx="1"/>
          </p:nvPr>
        </p:nvSpPr>
        <p:spPr/>
        <p:txBody>
          <a:bodyPr>
            <a:normAutofit/>
          </a:bodyPr>
          <a:lstStyle>
            <a:lvl1pPr>
              <a:lnSpc>
                <a:spcPct val="120000"/>
              </a:lnSpc>
              <a:defRPr sz="3600"/>
            </a:lvl1pPr>
            <a:lvl2pPr>
              <a:lnSpc>
                <a:spcPct val="120000"/>
              </a:lnSpc>
              <a:defRPr sz="3600"/>
            </a:lvl2pPr>
            <a:lvl3pPr>
              <a:lnSpc>
                <a:spcPct val="120000"/>
              </a:lnSpc>
              <a:defRPr sz="3600"/>
            </a:lvl3pPr>
            <a:lvl4pPr>
              <a:lnSpc>
                <a:spcPct val="120000"/>
              </a:lnSpc>
              <a:defRPr sz="3600"/>
            </a:lvl4pPr>
            <a:lvl5pPr>
              <a:lnSpc>
                <a:spcPct val="120000"/>
              </a:lnSpc>
              <a:defRPr sz="3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0BFC36C-C0B4-4E4E-AE79-96AFE3EE4019}"/>
              </a:ext>
            </a:extLst>
          </p:cNvPr>
          <p:cNvSpPr>
            <a:spLocks noGrp="1"/>
          </p:cNvSpPr>
          <p:nvPr>
            <p:ph type="dt" sz="half" idx="10"/>
          </p:nvPr>
        </p:nvSpPr>
        <p:spPr/>
        <p:txBody>
          <a:bodyPr/>
          <a:lstStyle/>
          <a:p>
            <a:fld id="{D6B79A06-3866-427C-ACFC-EC8ED274643F}" type="datetime1">
              <a:rPr lang="en-US" smtClean="0"/>
              <a:t>8/22/2018</a:t>
            </a:fld>
            <a:endParaRPr lang="en-US" dirty="0"/>
          </a:p>
        </p:txBody>
      </p:sp>
      <p:sp>
        <p:nvSpPr>
          <p:cNvPr id="5" name="Footer Placeholder 4">
            <a:extLst>
              <a:ext uri="{FF2B5EF4-FFF2-40B4-BE49-F238E27FC236}">
                <a16:creationId xmlns:a16="http://schemas.microsoft.com/office/drawing/2014/main" id="{D5E3AF55-2AD3-465F-9CA2-C860E8F2B1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23387B-2257-4FE4-9626-BEC241DFF8F9}"/>
              </a:ext>
            </a:extLst>
          </p:cNvPr>
          <p:cNvSpPr>
            <a:spLocks noGrp="1"/>
          </p:cNvSpPr>
          <p:nvPr>
            <p:ph type="sldNum" sz="quarter" idx="12"/>
          </p:nvPr>
        </p:nvSpPr>
        <p:spPr/>
        <p:txBody>
          <a:bodyPr/>
          <a:lstStyle/>
          <a:p>
            <a:fld id="{9137F4DA-9BE0-43B2-B6DD-B8DBABFA3A08}" type="slidenum">
              <a:rPr lang="en-US" smtClean="0"/>
              <a:t>‹#›</a:t>
            </a:fld>
            <a:endParaRPr lang="en-US" dirty="0"/>
          </a:p>
        </p:txBody>
      </p:sp>
    </p:spTree>
    <p:extLst>
      <p:ext uri="{BB962C8B-B14F-4D97-AF65-F5344CB8AC3E}">
        <p14:creationId xmlns:p14="http://schemas.microsoft.com/office/powerpoint/2010/main" val="348524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329C-9A95-4FCF-9F76-3A5CBAF2829F}"/>
              </a:ext>
            </a:extLst>
          </p:cNvPr>
          <p:cNvSpPr>
            <a:spLocks noGrp="1"/>
          </p:cNvSpPr>
          <p:nvPr>
            <p:ph type="title"/>
          </p:nvPr>
        </p:nvSpPr>
        <p:spPr>
          <a:xfrm>
            <a:off x="831850" y="1709738"/>
            <a:ext cx="10515600" cy="2852737"/>
          </a:xfrm>
        </p:spPr>
        <p:txBody>
          <a:bodyPr anchor="ctr"/>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E3027B8-E732-415C-A4E3-234F097A7208}"/>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7EEDC9B-0205-4657-8CE7-EDEEC99FB425}"/>
              </a:ext>
            </a:extLst>
          </p:cNvPr>
          <p:cNvSpPr>
            <a:spLocks noGrp="1"/>
          </p:cNvSpPr>
          <p:nvPr>
            <p:ph type="dt" sz="half" idx="10"/>
          </p:nvPr>
        </p:nvSpPr>
        <p:spPr/>
        <p:txBody>
          <a:bodyPr/>
          <a:lstStyle/>
          <a:p>
            <a:fld id="{FFAC0F28-C361-489C-AF74-7BDE6F72B0D3}" type="datetime1">
              <a:rPr lang="en-US" smtClean="0"/>
              <a:t>8/22/2018</a:t>
            </a:fld>
            <a:endParaRPr lang="en-US" dirty="0"/>
          </a:p>
        </p:txBody>
      </p:sp>
      <p:sp>
        <p:nvSpPr>
          <p:cNvPr id="5" name="Footer Placeholder 4">
            <a:extLst>
              <a:ext uri="{FF2B5EF4-FFF2-40B4-BE49-F238E27FC236}">
                <a16:creationId xmlns:a16="http://schemas.microsoft.com/office/drawing/2014/main" id="{43B17B99-C1E6-4C4D-A38D-6C0A5778AE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6CDFEA-C2E5-4123-9862-75777EC4BA2F}"/>
              </a:ext>
            </a:extLst>
          </p:cNvPr>
          <p:cNvSpPr>
            <a:spLocks noGrp="1"/>
          </p:cNvSpPr>
          <p:nvPr>
            <p:ph type="sldNum" sz="quarter" idx="12"/>
          </p:nvPr>
        </p:nvSpPr>
        <p:spPr/>
        <p:txBody>
          <a:bodyPr/>
          <a:lstStyle/>
          <a:p>
            <a:fld id="{9137F4DA-9BE0-43B2-B6DD-B8DBABFA3A08}" type="slidenum">
              <a:rPr lang="en-US" smtClean="0"/>
              <a:t>‹#›</a:t>
            </a:fld>
            <a:endParaRPr lang="en-US" dirty="0"/>
          </a:p>
        </p:txBody>
      </p:sp>
    </p:spTree>
    <p:extLst>
      <p:ext uri="{BB962C8B-B14F-4D97-AF65-F5344CB8AC3E}">
        <p14:creationId xmlns:p14="http://schemas.microsoft.com/office/powerpoint/2010/main" val="1488010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0698-3EFC-439F-BFDF-2C91C98F80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7AF31C-7202-4630-9A3B-ED4F733F35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0A26E8-FB66-44F2-B98F-7A3D1DFB8F5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D74A70-FE22-4A49-8616-1F89583747BE}"/>
              </a:ext>
            </a:extLst>
          </p:cNvPr>
          <p:cNvSpPr>
            <a:spLocks noGrp="1"/>
          </p:cNvSpPr>
          <p:nvPr>
            <p:ph type="dt" sz="half" idx="10"/>
          </p:nvPr>
        </p:nvSpPr>
        <p:spPr/>
        <p:txBody>
          <a:bodyPr/>
          <a:lstStyle/>
          <a:p>
            <a:fld id="{986581F3-CA04-4C55-9592-28A86D97666F}" type="datetime1">
              <a:rPr lang="en-US" smtClean="0"/>
              <a:t>8/22/2018</a:t>
            </a:fld>
            <a:endParaRPr lang="en-US" dirty="0"/>
          </a:p>
        </p:txBody>
      </p:sp>
      <p:sp>
        <p:nvSpPr>
          <p:cNvPr id="6" name="Footer Placeholder 5">
            <a:extLst>
              <a:ext uri="{FF2B5EF4-FFF2-40B4-BE49-F238E27FC236}">
                <a16:creationId xmlns:a16="http://schemas.microsoft.com/office/drawing/2014/main" id="{1434C7D7-622B-4CCC-B0F6-D304B05D5D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5D694D-CA02-4294-9C3F-58735F51DFB8}"/>
              </a:ext>
            </a:extLst>
          </p:cNvPr>
          <p:cNvSpPr>
            <a:spLocks noGrp="1"/>
          </p:cNvSpPr>
          <p:nvPr>
            <p:ph type="sldNum" sz="quarter" idx="12"/>
          </p:nvPr>
        </p:nvSpPr>
        <p:spPr/>
        <p:txBody>
          <a:bodyPr/>
          <a:lstStyle/>
          <a:p>
            <a:fld id="{9137F4DA-9BE0-43B2-B6DD-B8DBABFA3A08}" type="slidenum">
              <a:rPr lang="en-US" smtClean="0"/>
              <a:t>‹#›</a:t>
            </a:fld>
            <a:endParaRPr lang="en-US" dirty="0"/>
          </a:p>
        </p:txBody>
      </p:sp>
    </p:spTree>
    <p:extLst>
      <p:ext uri="{BB962C8B-B14F-4D97-AF65-F5344CB8AC3E}">
        <p14:creationId xmlns:p14="http://schemas.microsoft.com/office/powerpoint/2010/main" val="3957504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BE6B-AE8A-40FE-A295-127D4D123E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A3073F-E734-43BD-9C60-9C5A20AD9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20EAF4-0F82-4289-9311-BF9ECD74E2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58B562-E049-42B4-B9CE-67609C3D6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60D3B6-AA6B-4747-AC4E-505C7CD5ED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ACB3C5-6652-41D4-9B9F-7B5BB6CC4A4F}"/>
              </a:ext>
            </a:extLst>
          </p:cNvPr>
          <p:cNvSpPr>
            <a:spLocks noGrp="1"/>
          </p:cNvSpPr>
          <p:nvPr>
            <p:ph type="dt" sz="half" idx="10"/>
          </p:nvPr>
        </p:nvSpPr>
        <p:spPr/>
        <p:txBody>
          <a:bodyPr/>
          <a:lstStyle/>
          <a:p>
            <a:fld id="{2D00B0D6-AC11-48EF-BBCB-5D15E0714A93}" type="datetime1">
              <a:rPr lang="en-US" smtClean="0"/>
              <a:t>8/22/2018</a:t>
            </a:fld>
            <a:endParaRPr lang="en-US" dirty="0"/>
          </a:p>
        </p:txBody>
      </p:sp>
      <p:sp>
        <p:nvSpPr>
          <p:cNvPr id="8" name="Footer Placeholder 7">
            <a:extLst>
              <a:ext uri="{FF2B5EF4-FFF2-40B4-BE49-F238E27FC236}">
                <a16:creationId xmlns:a16="http://schemas.microsoft.com/office/drawing/2014/main" id="{DD7AD4BC-ECFC-4D20-9BDF-63C4BE19ADB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F4E0CD-212F-42BA-A410-BC87A121CFE9}"/>
              </a:ext>
            </a:extLst>
          </p:cNvPr>
          <p:cNvSpPr>
            <a:spLocks noGrp="1"/>
          </p:cNvSpPr>
          <p:nvPr>
            <p:ph type="sldNum" sz="quarter" idx="12"/>
          </p:nvPr>
        </p:nvSpPr>
        <p:spPr/>
        <p:txBody>
          <a:bodyPr/>
          <a:lstStyle/>
          <a:p>
            <a:fld id="{9137F4DA-9BE0-43B2-B6DD-B8DBABFA3A08}" type="slidenum">
              <a:rPr lang="en-US" smtClean="0"/>
              <a:t>‹#›</a:t>
            </a:fld>
            <a:endParaRPr lang="en-US" dirty="0"/>
          </a:p>
        </p:txBody>
      </p:sp>
    </p:spTree>
    <p:extLst>
      <p:ext uri="{BB962C8B-B14F-4D97-AF65-F5344CB8AC3E}">
        <p14:creationId xmlns:p14="http://schemas.microsoft.com/office/powerpoint/2010/main" val="309800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E627-12CD-491C-9659-3CE3FEE9FA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9F1749-BE79-4D4C-9220-017D03FE16CB}"/>
              </a:ext>
            </a:extLst>
          </p:cNvPr>
          <p:cNvSpPr>
            <a:spLocks noGrp="1"/>
          </p:cNvSpPr>
          <p:nvPr>
            <p:ph type="dt" sz="half" idx="10"/>
          </p:nvPr>
        </p:nvSpPr>
        <p:spPr/>
        <p:txBody>
          <a:bodyPr/>
          <a:lstStyle/>
          <a:p>
            <a:fld id="{82C09959-1EAC-4AB2-9AFA-941102697141}" type="datetime1">
              <a:rPr lang="en-US" smtClean="0"/>
              <a:t>8/22/2018</a:t>
            </a:fld>
            <a:endParaRPr lang="en-US" dirty="0"/>
          </a:p>
        </p:txBody>
      </p:sp>
      <p:sp>
        <p:nvSpPr>
          <p:cNvPr id="4" name="Footer Placeholder 3">
            <a:extLst>
              <a:ext uri="{FF2B5EF4-FFF2-40B4-BE49-F238E27FC236}">
                <a16:creationId xmlns:a16="http://schemas.microsoft.com/office/drawing/2014/main" id="{A2DF5C6D-9E8D-4627-9681-2D63DAC2D2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C1ED77C-EF50-4AE8-A944-93A7BA1941BE}"/>
              </a:ext>
            </a:extLst>
          </p:cNvPr>
          <p:cNvSpPr>
            <a:spLocks noGrp="1"/>
          </p:cNvSpPr>
          <p:nvPr>
            <p:ph type="sldNum" sz="quarter" idx="12"/>
          </p:nvPr>
        </p:nvSpPr>
        <p:spPr/>
        <p:txBody>
          <a:bodyPr/>
          <a:lstStyle/>
          <a:p>
            <a:fld id="{9137F4DA-9BE0-43B2-B6DD-B8DBABFA3A08}" type="slidenum">
              <a:rPr lang="en-US" smtClean="0"/>
              <a:t>‹#›</a:t>
            </a:fld>
            <a:endParaRPr lang="en-US" dirty="0"/>
          </a:p>
        </p:txBody>
      </p:sp>
    </p:spTree>
    <p:extLst>
      <p:ext uri="{BB962C8B-B14F-4D97-AF65-F5344CB8AC3E}">
        <p14:creationId xmlns:p14="http://schemas.microsoft.com/office/powerpoint/2010/main" val="330159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AB600E-2235-46CA-BCA4-B3C69C2BEEFA}"/>
              </a:ext>
            </a:extLst>
          </p:cNvPr>
          <p:cNvSpPr>
            <a:spLocks noGrp="1"/>
          </p:cNvSpPr>
          <p:nvPr>
            <p:ph type="dt" sz="half" idx="10"/>
          </p:nvPr>
        </p:nvSpPr>
        <p:spPr/>
        <p:txBody>
          <a:bodyPr/>
          <a:lstStyle/>
          <a:p>
            <a:fld id="{3A43365C-4BEE-4198-8013-D050AD00CA30}" type="datetime1">
              <a:rPr lang="en-US" smtClean="0"/>
              <a:t>8/22/2018</a:t>
            </a:fld>
            <a:endParaRPr lang="en-US" dirty="0"/>
          </a:p>
        </p:txBody>
      </p:sp>
      <p:sp>
        <p:nvSpPr>
          <p:cNvPr id="3" name="Footer Placeholder 2">
            <a:extLst>
              <a:ext uri="{FF2B5EF4-FFF2-40B4-BE49-F238E27FC236}">
                <a16:creationId xmlns:a16="http://schemas.microsoft.com/office/drawing/2014/main" id="{B182AF4F-8C27-4216-BEF8-C8C7F28B38D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F14FAFA-AFEB-4ED8-9BA1-062367B3CF1D}"/>
              </a:ext>
            </a:extLst>
          </p:cNvPr>
          <p:cNvSpPr>
            <a:spLocks noGrp="1"/>
          </p:cNvSpPr>
          <p:nvPr>
            <p:ph type="sldNum" sz="quarter" idx="12"/>
          </p:nvPr>
        </p:nvSpPr>
        <p:spPr/>
        <p:txBody>
          <a:bodyPr/>
          <a:lstStyle/>
          <a:p>
            <a:fld id="{9137F4DA-9BE0-43B2-B6DD-B8DBABFA3A08}" type="slidenum">
              <a:rPr lang="en-US" smtClean="0"/>
              <a:t>‹#›</a:t>
            </a:fld>
            <a:endParaRPr lang="en-US" dirty="0"/>
          </a:p>
        </p:txBody>
      </p:sp>
    </p:spTree>
    <p:extLst>
      <p:ext uri="{BB962C8B-B14F-4D97-AF65-F5344CB8AC3E}">
        <p14:creationId xmlns:p14="http://schemas.microsoft.com/office/powerpoint/2010/main" val="104315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E1E6-42AF-4B38-896E-0634A82200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2F6BE5-8F60-4931-986A-C943511CF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795BF8-680B-4833-B9D6-7B2BB05B0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05ECC0-5B87-41A3-BAE7-BCF5391F16EF}"/>
              </a:ext>
            </a:extLst>
          </p:cNvPr>
          <p:cNvSpPr>
            <a:spLocks noGrp="1"/>
          </p:cNvSpPr>
          <p:nvPr>
            <p:ph type="dt" sz="half" idx="10"/>
          </p:nvPr>
        </p:nvSpPr>
        <p:spPr/>
        <p:txBody>
          <a:bodyPr/>
          <a:lstStyle/>
          <a:p>
            <a:fld id="{66EE790C-FD29-43D7-B4C0-0C4A37C1F3A7}" type="datetime1">
              <a:rPr lang="en-US" smtClean="0"/>
              <a:t>8/22/2018</a:t>
            </a:fld>
            <a:endParaRPr lang="en-US" dirty="0"/>
          </a:p>
        </p:txBody>
      </p:sp>
      <p:sp>
        <p:nvSpPr>
          <p:cNvPr id="6" name="Footer Placeholder 5">
            <a:extLst>
              <a:ext uri="{FF2B5EF4-FFF2-40B4-BE49-F238E27FC236}">
                <a16:creationId xmlns:a16="http://schemas.microsoft.com/office/drawing/2014/main" id="{DA0497C3-1F8D-454C-AE8A-FFC8E8DEDE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0475AE-71B9-497E-B013-84E806193706}"/>
              </a:ext>
            </a:extLst>
          </p:cNvPr>
          <p:cNvSpPr>
            <a:spLocks noGrp="1"/>
          </p:cNvSpPr>
          <p:nvPr>
            <p:ph type="sldNum" sz="quarter" idx="12"/>
          </p:nvPr>
        </p:nvSpPr>
        <p:spPr/>
        <p:txBody>
          <a:bodyPr/>
          <a:lstStyle/>
          <a:p>
            <a:fld id="{9137F4DA-9BE0-43B2-B6DD-B8DBABFA3A08}" type="slidenum">
              <a:rPr lang="en-US" smtClean="0"/>
              <a:t>‹#›</a:t>
            </a:fld>
            <a:endParaRPr lang="en-US" dirty="0"/>
          </a:p>
        </p:txBody>
      </p:sp>
    </p:spTree>
    <p:extLst>
      <p:ext uri="{BB962C8B-B14F-4D97-AF65-F5344CB8AC3E}">
        <p14:creationId xmlns:p14="http://schemas.microsoft.com/office/powerpoint/2010/main" val="111490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1526-018B-427E-A4D0-E9199B07A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D2D913-9A9F-4FAD-A4D4-C3FC928F43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78288F-23AC-4399-9133-5656E8E6F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90A858-3BB7-4E0E-8F79-A0D8086C58ED}"/>
              </a:ext>
            </a:extLst>
          </p:cNvPr>
          <p:cNvSpPr>
            <a:spLocks noGrp="1"/>
          </p:cNvSpPr>
          <p:nvPr>
            <p:ph type="dt" sz="half" idx="10"/>
          </p:nvPr>
        </p:nvSpPr>
        <p:spPr/>
        <p:txBody>
          <a:bodyPr/>
          <a:lstStyle/>
          <a:p>
            <a:fld id="{25893D24-24DC-4937-83F8-AB1A207A07E3}" type="datetime1">
              <a:rPr lang="en-US" smtClean="0"/>
              <a:t>8/22/2018</a:t>
            </a:fld>
            <a:endParaRPr lang="en-US" dirty="0"/>
          </a:p>
        </p:txBody>
      </p:sp>
      <p:sp>
        <p:nvSpPr>
          <p:cNvPr id="6" name="Footer Placeholder 5">
            <a:extLst>
              <a:ext uri="{FF2B5EF4-FFF2-40B4-BE49-F238E27FC236}">
                <a16:creationId xmlns:a16="http://schemas.microsoft.com/office/drawing/2014/main" id="{91F31458-4B3D-4F40-B725-7CC93CC4DC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BF89C0-B2B7-4C5C-90B2-8C6AA2963B88}"/>
              </a:ext>
            </a:extLst>
          </p:cNvPr>
          <p:cNvSpPr>
            <a:spLocks noGrp="1"/>
          </p:cNvSpPr>
          <p:nvPr>
            <p:ph type="sldNum" sz="quarter" idx="12"/>
          </p:nvPr>
        </p:nvSpPr>
        <p:spPr/>
        <p:txBody>
          <a:bodyPr/>
          <a:lstStyle/>
          <a:p>
            <a:fld id="{9137F4DA-9BE0-43B2-B6DD-B8DBABFA3A08}" type="slidenum">
              <a:rPr lang="en-US" smtClean="0"/>
              <a:t>‹#›</a:t>
            </a:fld>
            <a:endParaRPr lang="en-US" dirty="0"/>
          </a:p>
        </p:txBody>
      </p:sp>
    </p:spTree>
    <p:extLst>
      <p:ext uri="{BB962C8B-B14F-4D97-AF65-F5344CB8AC3E}">
        <p14:creationId xmlns:p14="http://schemas.microsoft.com/office/powerpoint/2010/main" val="3654647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4A7A04-DAFC-42AE-BD67-5842919274B2}"/>
              </a:ext>
            </a:extLst>
          </p:cNvPr>
          <p:cNvSpPr>
            <a:spLocks noGrp="1"/>
          </p:cNvSpPr>
          <p:nvPr>
            <p:ph type="title"/>
          </p:nvPr>
        </p:nvSpPr>
        <p:spPr>
          <a:xfrm>
            <a:off x="838200" y="365125"/>
            <a:ext cx="10515600" cy="9574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296378-41C4-4BBC-9641-CBC135555B19}"/>
              </a:ext>
            </a:extLst>
          </p:cNvPr>
          <p:cNvSpPr>
            <a:spLocks noGrp="1"/>
          </p:cNvSpPr>
          <p:nvPr>
            <p:ph type="body" idx="1"/>
          </p:nvPr>
        </p:nvSpPr>
        <p:spPr>
          <a:xfrm>
            <a:off x="838200" y="1469571"/>
            <a:ext cx="10515600" cy="470739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DB04706-6427-4E2B-9B3F-851636D34B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23887-0C69-478E-B4C9-76D15DF7CBDF}" type="datetime1">
              <a:rPr lang="en-US" smtClean="0"/>
              <a:t>8/22/2018</a:t>
            </a:fld>
            <a:endParaRPr lang="en-US" dirty="0"/>
          </a:p>
        </p:txBody>
      </p:sp>
      <p:sp>
        <p:nvSpPr>
          <p:cNvPr id="5" name="Footer Placeholder 4">
            <a:extLst>
              <a:ext uri="{FF2B5EF4-FFF2-40B4-BE49-F238E27FC236}">
                <a16:creationId xmlns:a16="http://schemas.microsoft.com/office/drawing/2014/main" id="{912E6121-698F-4B73-8E28-C206F8EFE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5E1AB1-49E4-4136-8527-D4DEDEFD30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800">
                <a:solidFill>
                  <a:schemeClr val="tx1">
                    <a:tint val="75000"/>
                  </a:schemeClr>
                </a:solidFill>
              </a:defRPr>
            </a:lvl1pPr>
          </a:lstStyle>
          <a:p>
            <a:fld id="{9137F4DA-9BE0-43B2-B6DD-B8DBABFA3A08}" type="slidenum">
              <a:rPr lang="en-US" smtClean="0"/>
              <a:pPr/>
              <a:t>‹#›</a:t>
            </a:fld>
            <a:endParaRPr lang="en-US" dirty="0"/>
          </a:p>
        </p:txBody>
      </p:sp>
    </p:spTree>
    <p:extLst>
      <p:ext uri="{BB962C8B-B14F-4D97-AF65-F5344CB8AC3E}">
        <p14:creationId xmlns:p14="http://schemas.microsoft.com/office/powerpoint/2010/main" val="756521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50.png"/><Relationship Id="rId7" Type="http://schemas.openxmlformats.org/officeDocument/2006/relationships/image" Target="../media/image149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30.png"/><Relationship Id="rId4" Type="http://schemas.openxmlformats.org/officeDocument/2006/relationships/image" Target="../media/image1520.png"/></Relationships>
</file>

<file path=ppt/slides/_rels/slide21.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50.png"/></Relationships>
</file>

<file path=ppt/slides/_rels/slide22.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60.png"/></Relationships>
</file>

<file path=ppt/slides/_rels/slide23.xml.rels><?xml version="1.0" encoding="UTF-8" standalone="yes"?>
<Relationships xmlns="http://schemas.openxmlformats.org/package/2006/relationships"><Relationship Id="rId3" Type="http://schemas.openxmlformats.org/officeDocument/2006/relationships/image" Target="../media/image157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580.png"/></Relationships>
</file>

<file path=ppt/slides/_rels/slide24.xml.rels><?xml version="1.0" encoding="UTF-8" standalone="yes"?>
<Relationships xmlns="http://schemas.openxmlformats.org/package/2006/relationships"><Relationship Id="rId3" Type="http://schemas.openxmlformats.org/officeDocument/2006/relationships/image" Target="../media/image159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600.png"/></Relationships>
</file>

<file path=ppt/slides/_rels/slide25.xml.rels><?xml version="1.0" encoding="UTF-8" standalone="yes"?>
<Relationships xmlns="http://schemas.openxmlformats.org/package/2006/relationships"><Relationship Id="rId3" Type="http://schemas.openxmlformats.org/officeDocument/2006/relationships/image" Target="../media/image162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3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60.png"/><Relationship Id="rId5" Type="http://schemas.openxmlformats.org/officeDocument/2006/relationships/image" Target="../media/image1650.png"/><Relationship Id="rId4" Type="http://schemas.openxmlformats.org/officeDocument/2006/relationships/image" Target="../media/image1640.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7.xml"/><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1.emf"/><Relationship Id="rId4" Type="http://schemas.openxmlformats.org/officeDocument/2006/relationships/oleObject" Target="../embeddings/oleObject1.bin"/><Relationship Id="rId9"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4.e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34.emf"/><Relationship Id="rId3" Type="http://schemas.openxmlformats.org/officeDocument/2006/relationships/notesSlide" Target="../notesSlides/notesSlide30.xml"/><Relationship Id="rId7" Type="http://schemas.openxmlformats.org/officeDocument/2006/relationships/image" Target="../media/image37.emf"/><Relationship Id="rId12"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39.emf"/><Relationship Id="rId5" Type="http://schemas.openxmlformats.org/officeDocument/2006/relationships/image" Target="../media/image36.e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38.e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31.xml"/><Relationship Id="rId7" Type="http://schemas.openxmlformats.org/officeDocument/2006/relationships/image" Target="../media/image37.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36.emf"/><Relationship Id="rId4" Type="http://schemas.openxmlformats.org/officeDocument/2006/relationships/oleObject" Target="../embeddings/oleObject10.bin"/><Relationship Id="rId9" Type="http://schemas.openxmlformats.org/officeDocument/2006/relationships/image" Target="../media/image34.e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32.xml"/><Relationship Id="rId7" Type="http://schemas.openxmlformats.org/officeDocument/2006/relationships/image" Target="../media/image41.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image" Target="../media/image40.emf"/><Relationship Id="rId4" Type="http://schemas.openxmlformats.org/officeDocument/2006/relationships/oleObject" Target="../embeddings/oleObject13.bin"/><Relationship Id="rId9" Type="http://schemas.openxmlformats.org/officeDocument/2006/relationships/image" Target="../media/image34.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44.emf"/><Relationship Id="rId4" Type="http://schemas.openxmlformats.org/officeDocument/2006/relationships/oleObject" Target="../embeddings/oleObject16.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oleObject" Target="../embeddings/oleObject17.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47.emf"/><Relationship Id="rId4" Type="http://schemas.openxmlformats.org/officeDocument/2006/relationships/oleObject" Target="../embeddings/oleObject18.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46.png"/><Relationship Id="rId5" Type="http://schemas.openxmlformats.org/officeDocument/2006/relationships/image" Target="../media/image48.emf"/><Relationship Id="rId4" Type="http://schemas.openxmlformats.org/officeDocument/2006/relationships/oleObject" Target="../embeddings/oleObject19.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49.emf"/><Relationship Id="rId4" Type="http://schemas.openxmlformats.org/officeDocument/2006/relationships/oleObject" Target="../embeddings/oleObject20.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46.png"/><Relationship Id="rId5" Type="http://schemas.openxmlformats.org/officeDocument/2006/relationships/image" Target="../media/image50.emf"/><Relationship Id="rId4" Type="http://schemas.openxmlformats.org/officeDocument/2006/relationships/oleObject" Target="../embeddings/oleObject21.bin"/></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AD482-23DE-4E71-89B7-02F2D527E4B9}"/>
              </a:ext>
            </a:extLst>
          </p:cNvPr>
          <p:cNvSpPr>
            <a:spLocks noGrp="1"/>
          </p:cNvSpPr>
          <p:nvPr>
            <p:ph type="ctrTitle"/>
          </p:nvPr>
        </p:nvSpPr>
        <p:spPr>
          <a:xfrm>
            <a:off x="0" y="1679857"/>
            <a:ext cx="12192000" cy="1603073"/>
          </a:xfrm>
        </p:spPr>
        <p:txBody>
          <a:bodyPr>
            <a:normAutofit/>
          </a:bodyPr>
          <a:lstStyle/>
          <a:p>
            <a:r>
              <a:rPr lang="en-US" sz="4800" dirty="0"/>
              <a:t>Reproducing Spectral </a:t>
            </a:r>
            <a:r>
              <a:rPr lang="en-US" sz="4800" dirty="0" err="1"/>
              <a:t>Reflectances</a:t>
            </a:r>
            <a:r>
              <a:rPr lang="en-US" sz="4800" dirty="0"/>
              <a:t> From Tristimulus </a:t>
            </a:r>
            <a:r>
              <a:rPr lang="en-US" sz="4800" dirty="0" err="1"/>
              <a:t>Colours</a:t>
            </a:r>
            <a:endParaRPr lang="en-US" sz="4800" dirty="0"/>
          </a:p>
        </p:txBody>
      </p:sp>
      <p:sp>
        <p:nvSpPr>
          <p:cNvPr id="6" name="TextBox 5">
            <a:extLst>
              <a:ext uri="{FF2B5EF4-FFF2-40B4-BE49-F238E27FC236}">
                <a16:creationId xmlns:a16="http://schemas.microsoft.com/office/drawing/2014/main" id="{0B74D395-A6B5-4722-8016-3F2984C0926F}"/>
              </a:ext>
            </a:extLst>
          </p:cNvPr>
          <p:cNvSpPr txBox="1"/>
          <p:nvPr/>
        </p:nvSpPr>
        <p:spPr>
          <a:xfrm>
            <a:off x="0" y="3707066"/>
            <a:ext cx="12192000" cy="523220"/>
          </a:xfrm>
          <a:prstGeom prst="rect">
            <a:avLst/>
          </a:prstGeom>
          <a:noFill/>
        </p:spPr>
        <p:txBody>
          <a:bodyPr wrap="square" rtlCol="0">
            <a:spAutoFit/>
          </a:bodyPr>
          <a:lstStyle/>
          <a:p>
            <a:pPr algn="ctr"/>
            <a:r>
              <a:rPr lang="en-US" altLang="ja-JP" sz="2800" dirty="0"/>
              <a:t>Hisanari Otsu</a:t>
            </a:r>
            <a:r>
              <a:rPr lang="en-US" altLang="ja-JP" sz="2800" baseline="30000" dirty="0"/>
              <a:t>1,3</a:t>
            </a:r>
            <a:r>
              <a:rPr lang="en-US" altLang="ja-JP" sz="2800" dirty="0"/>
              <a:t>       </a:t>
            </a:r>
            <a:r>
              <a:rPr lang="en-US" altLang="ja-JP" sz="2800" dirty="0" err="1"/>
              <a:t>Masafumi</a:t>
            </a:r>
            <a:r>
              <a:rPr lang="en-US" altLang="ja-JP" sz="2800" dirty="0"/>
              <a:t> Yamamoto</a:t>
            </a:r>
            <a:r>
              <a:rPr lang="en-US" altLang="ja-JP" sz="2800" baseline="30000" dirty="0"/>
              <a:t>2,3</a:t>
            </a:r>
            <a:r>
              <a:rPr lang="en-US" altLang="ja-JP" sz="2800" dirty="0"/>
              <a:t>      Toshiya Hachisuka</a:t>
            </a:r>
            <a:r>
              <a:rPr lang="en-US" altLang="ja-JP" sz="2800" baseline="30000" dirty="0"/>
              <a:t>3</a:t>
            </a:r>
            <a:endParaRPr lang="en-US" sz="2800" dirty="0"/>
          </a:p>
        </p:txBody>
      </p:sp>
      <p:sp>
        <p:nvSpPr>
          <p:cNvPr id="7" name="TextBox 6">
            <a:extLst>
              <a:ext uri="{FF2B5EF4-FFF2-40B4-BE49-F238E27FC236}">
                <a16:creationId xmlns:a16="http://schemas.microsoft.com/office/drawing/2014/main" id="{D77ABE96-A4D9-4A1F-9AC8-3436C7AEE90C}"/>
              </a:ext>
            </a:extLst>
          </p:cNvPr>
          <p:cNvSpPr txBox="1"/>
          <p:nvPr/>
        </p:nvSpPr>
        <p:spPr>
          <a:xfrm>
            <a:off x="0" y="4459101"/>
            <a:ext cx="12192000" cy="461665"/>
          </a:xfrm>
          <a:prstGeom prst="rect">
            <a:avLst/>
          </a:prstGeom>
          <a:noFill/>
        </p:spPr>
        <p:txBody>
          <a:bodyPr wrap="square" rtlCol="0">
            <a:spAutoFit/>
          </a:bodyPr>
          <a:lstStyle/>
          <a:p>
            <a:pPr algn="ctr"/>
            <a:r>
              <a:rPr lang="en-US" altLang="ja-JP" sz="2400" baseline="30000" dirty="0"/>
              <a:t>1</a:t>
            </a:r>
            <a:r>
              <a:rPr lang="en-US" altLang="ja-JP" sz="2400" dirty="0"/>
              <a:t>Karlsruhe Institute of Technology       </a:t>
            </a:r>
            <a:r>
              <a:rPr lang="en-US" altLang="ja-JP" sz="2400" baseline="30000" dirty="0"/>
              <a:t>2</a:t>
            </a:r>
            <a:r>
              <a:rPr lang="en-US" altLang="ja-JP" sz="2400" dirty="0"/>
              <a:t>DeNA Co., Ltd.       </a:t>
            </a:r>
            <a:r>
              <a:rPr lang="en-US" altLang="ja-JP" sz="2400" baseline="30000" dirty="0"/>
              <a:t>3</a:t>
            </a:r>
            <a:r>
              <a:rPr lang="en-US" altLang="ja-JP" sz="2400" dirty="0"/>
              <a:t>The University of Tokyo</a:t>
            </a:r>
          </a:p>
        </p:txBody>
      </p:sp>
      <p:pic>
        <p:nvPicPr>
          <p:cNvPr id="8" name="Picture 3" descr="C:\Users\perim\Pictures\UnivOfTokyo_logo_full.svg.png">
            <a:extLst>
              <a:ext uri="{FF2B5EF4-FFF2-40B4-BE49-F238E27FC236}">
                <a16:creationId xmlns:a16="http://schemas.microsoft.com/office/drawing/2014/main" id="{BB461F22-88AD-4998-B423-A4B267E846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5730" y="5249337"/>
            <a:ext cx="3131541" cy="8104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perim\Pictures\Logo_KIT.svg.png">
            <a:extLst>
              <a:ext uri="{FF2B5EF4-FFF2-40B4-BE49-F238E27FC236}">
                <a16:creationId xmlns:a16="http://schemas.microsoft.com/office/drawing/2014/main" id="{5CEC46D4-B476-46E5-B4C3-49B6893FD4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6990" y="5207860"/>
            <a:ext cx="2071376" cy="1035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787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B23A-1696-4CCC-86BF-7CB938CFF7E8}"/>
              </a:ext>
            </a:extLst>
          </p:cNvPr>
          <p:cNvSpPr>
            <a:spLocks noGrp="1"/>
          </p:cNvSpPr>
          <p:nvPr>
            <p:ph type="title"/>
          </p:nvPr>
        </p:nvSpPr>
        <p:spPr/>
        <p:txBody>
          <a:bodyPr/>
          <a:lstStyle/>
          <a:p>
            <a:r>
              <a:rPr lang="en-US" dirty="0"/>
              <a:t>Related work</a:t>
            </a:r>
          </a:p>
        </p:txBody>
      </p:sp>
      <p:sp>
        <p:nvSpPr>
          <p:cNvPr id="3" name="Content Placeholder 2">
            <a:extLst>
              <a:ext uri="{FF2B5EF4-FFF2-40B4-BE49-F238E27FC236}">
                <a16:creationId xmlns:a16="http://schemas.microsoft.com/office/drawing/2014/main" id="{78593257-CF8C-4708-98A8-B5E0B150B6FA}"/>
              </a:ext>
            </a:extLst>
          </p:cNvPr>
          <p:cNvSpPr>
            <a:spLocks noGrp="1"/>
          </p:cNvSpPr>
          <p:nvPr>
            <p:ph idx="1"/>
          </p:nvPr>
        </p:nvSpPr>
        <p:spPr/>
        <p:txBody>
          <a:bodyPr/>
          <a:lstStyle/>
          <a:p>
            <a:r>
              <a:rPr lang="en-US" dirty="0"/>
              <a:t>Approaches in computer graphics</a:t>
            </a:r>
          </a:p>
          <a:p>
            <a:pPr lvl="1"/>
            <a:r>
              <a:rPr lang="en-US" dirty="0"/>
              <a:t>Uses the heuristic that natural spectra is </a:t>
            </a:r>
            <a:r>
              <a:rPr lang="en-US" i="1" dirty="0"/>
              <a:t>smooth</a:t>
            </a:r>
          </a:p>
        </p:txBody>
      </p:sp>
      <p:grpSp>
        <p:nvGrpSpPr>
          <p:cNvPr id="10" name="Group 9">
            <a:extLst>
              <a:ext uri="{FF2B5EF4-FFF2-40B4-BE49-F238E27FC236}">
                <a16:creationId xmlns:a16="http://schemas.microsoft.com/office/drawing/2014/main" id="{76CB72A5-0EE5-4AC4-A09C-A9C4482A791F}"/>
              </a:ext>
            </a:extLst>
          </p:cNvPr>
          <p:cNvGrpSpPr/>
          <p:nvPr/>
        </p:nvGrpSpPr>
        <p:grpSpPr>
          <a:xfrm>
            <a:off x="5195065" y="3208052"/>
            <a:ext cx="5282545" cy="3180263"/>
            <a:chOff x="1177664" y="3184073"/>
            <a:chExt cx="5282545" cy="3180263"/>
          </a:xfrm>
        </p:grpSpPr>
        <p:pic>
          <p:nvPicPr>
            <p:cNvPr id="5" name="Picture 4">
              <a:extLst>
                <a:ext uri="{FF2B5EF4-FFF2-40B4-BE49-F238E27FC236}">
                  <a16:creationId xmlns:a16="http://schemas.microsoft.com/office/drawing/2014/main" id="{C9347782-1F56-4837-8AFC-47958BBB4A53}"/>
                </a:ext>
              </a:extLst>
            </p:cNvPr>
            <p:cNvPicPr>
              <a:picLocks noChangeAspect="1"/>
            </p:cNvPicPr>
            <p:nvPr/>
          </p:nvPicPr>
          <p:blipFill>
            <a:blip r:embed="rId3"/>
            <a:stretch>
              <a:fillRect/>
            </a:stretch>
          </p:blipFill>
          <p:spPr>
            <a:xfrm>
              <a:off x="1177664" y="3184073"/>
              <a:ext cx="5282545" cy="2706632"/>
            </a:xfrm>
            <a:prstGeom prst="rect">
              <a:avLst/>
            </a:prstGeom>
          </p:spPr>
        </p:pic>
        <p:sp>
          <p:nvSpPr>
            <p:cNvPr id="7" name="TextBox 6">
              <a:extLst>
                <a:ext uri="{FF2B5EF4-FFF2-40B4-BE49-F238E27FC236}">
                  <a16:creationId xmlns:a16="http://schemas.microsoft.com/office/drawing/2014/main" id="{4726E235-E4FD-4BE1-B0D9-01F506F6CD6E}"/>
                </a:ext>
              </a:extLst>
            </p:cNvPr>
            <p:cNvSpPr txBox="1"/>
            <p:nvPr/>
          </p:nvSpPr>
          <p:spPr>
            <a:xfrm>
              <a:off x="2330688" y="5841116"/>
              <a:ext cx="2866169" cy="523220"/>
            </a:xfrm>
            <a:prstGeom prst="rect">
              <a:avLst/>
            </a:prstGeom>
            <a:noFill/>
          </p:spPr>
          <p:txBody>
            <a:bodyPr wrap="none" rtlCol="0">
              <a:spAutoFit/>
            </a:bodyPr>
            <a:lstStyle/>
            <a:p>
              <a:r>
                <a:rPr lang="en-US" sz="2800" dirty="0"/>
                <a:t>[Meng et al. 2015]</a:t>
              </a:r>
            </a:p>
          </p:txBody>
        </p:sp>
      </p:grpSp>
      <p:grpSp>
        <p:nvGrpSpPr>
          <p:cNvPr id="11" name="Group 10">
            <a:extLst>
              <a:ext uri="{FF2B5EF4-FFF2-40B4-BE49-F238E27FC236}">
                <a16:creationId xmlns:a16="http://schemas.microsoft.com/office/drawing/2014/main" id="{FD011540-F490-4A5E-AC29-BC0FB5710CCA}"/>
              </a:ext>
            </a:extLst>
          </p:cNvPr>
          <p:cNvGrpSpPr/>
          <p:nvPr/>
        </p:nvGrpSpPr>
        <p:grpSpPr>
          <a:xfrm>
            <a:off x="1486760" y="3248468"/>
            <a:ext cx="3487096" cy="3180263"/>
            <a:chOff x="6799673" y="3184073"/>
            <a:chExt cx="3487096" cy="3180263"/>
          </a:xfrm>
        </p:grpSpPr>
        <p:pic>
          <p:nvPicPr>
            <p:cNvPr id="4" name="Picture 3">
              <a:extLst>
                <a:ext uri="{FF2B5EF4-FFF2-40B4-BE49-F238E27FC236}">
                  <a16:creationId xmlns:a16="http://schemas.microsoft.com/office/drawing/2014/main" id="{0B11E96E-CC0F-442A-9B3D-8B2199EB38A5}"/>
                </a:ext>
              </a:extLst>
            </p:cNvPr>
            <p:cNvPicPr>
              <a:picLocks noChangeAspect="1"/>
            </p:cNvPicPr>
            <p:nvPr/>
          </p:nvPicPr>
          <p:blipFill>
            <a:blip r:embed="rId4"/>
            <a:stretch>
              <a:fillRect/>
            </a:stretch>
          </p:blipFill>
          <p:spPr>
            <a:xfrm>
              <a:off x="6799673" y="3184073"/>
              <a:ext cx="3487096" cy="2618144"/>
            </a:xfrm>
            <a:prstGeom prst="rect">
              <a:avLst/>
            </a:prstGeom>
          </p:spPr>
        </p:pic>
        <p:sp>
          <p:nvSpPr>
            <p:cNvPr id="8" name="TextBox 7">
              <a:extLst>
                <a:ext uri="{FF2B5EF4-FFF2-40B4-BE49-F238E27FC236}">
                  <a16:creationId xmlns:a16="http://schemas.microsoft.com/office/drawing/2014/main" id="{5960F489-E495-4E56-9C56-0031A5968F7F}"/>
                </a:ext>
              </a:extLst>
            </p:cNvPr>
            <p:cNvSpPr txBox="1"/>
            <p:nvPr/>
          </p:nvSpPr>
          <p:spPr>
            <a:xfrm>
              <a:off x="7536374" y="5841116"/>
              <a:ext cx="2013693" cy="523220"/>
            </a:xfrm>
            <a:prstGeom prst="rect">
              <a:avLst/>
            </a:prstGeom>
            <a:noFill/>
          </p:spPr>
          <p:txBody>
            <a:bodyPr wrap="none" rtlCol="0">
              <a:spAutoFit/>
            </a:bodyPr>
            <a:lstStyle/>
            <a:p>
              <a:r>
                <a:rPr lang="en-US" sz="2800" dirty="0"/>
                <a:t>[Smits 1999]</a:t>
              </a:r>
            </a:p>
          </p:txBody>
        </p:sp>
      </p:grpSp>
    </p:spTree>
    <p:extLst>
      <p:ext uri="{BB962C8B-B14F-4D97-AF65-F5344CB8AC3E}">
        <p14:creationId xmlns:p14="http://schemas.microsoft.com/office/powerpoint/2010/main" val="2202544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Smits’s approach </a:t>
            </a:r>
            <a:r>
              <a:rPr lang="en-US" sz="2800" dirty="0"/>
              <a:t>[Smits 1999]</a:t>
            </a:r>
            <a:endParaRPr lang="en-US" dirty="0"/>
          </a:p>
        </p:txBody>
      </p:sp>
      <p:grpSp>
        <p:nvGrpSpPr>
          <p:cNvPr id="30" name="Group 29"/>
          <p:cNvGrpSpPr/>
          <p:nvPr/>
        </p:nvGrpSpPr>
        <p:grpSpPr>
          <a:xfrm>
            <a:off x="1676401" y="3352800"/>
            <a:ext cx="3886199" cy="2699266"/>
            <a:chOff x="4399236" y="2710934"/>
            <a:chExt cx="3886199" cy="2699266"/>
          </a:xfrm>
        </p:grpSpPr>
        <p:sp>
          <p:nvSpPr>
            <p:cNvPr id="11" name="Rounded Rectangle 10"/>
            <p:cNvSpPr/>
            <p:nvPr/>
          </p:nvSpPr>
          <p:spPr>
            <a:xfrm>
              <a:off x="4399236" y="2710934"/>
              <a:ext cx="3886199" cy="2699266"/>
            </a:xfrm>
            <a:prstGeom prst="roundRect">
              <a:avLst>
                <a:gd name="adj"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32615" y="5040868"/>
              <a:ext cx="1300421" cy="369332"/>
            </a:xfrm>
            <a:prstGeom prst="rect">
              <a:avLst/>
            </a:prstGeom>
            <a:noFill/>
          </p:spPr>
          <p:txBody>
            <a:bodyPr wrap="none" rtlCol="0">
              <a:spAutoFit/>
            </a:bodyPr>
            <a:lstStyle/>
            <a:p>
              <a:r>
                <a:rPr lang="en-US" dirty="0">
                  <a:latin typeface="+mj-lt"/>
                </a:rPr>
                <a:t>Wavelength</a:t>
              </a:r>
              <a:endParaRPr kumimoji="1" lang="en-US" dirty="0">
                <a:latin typeface="+mj-lt"/>
              </a:endParaRPr>
            </a:p>
          </p:txBody>
        </p:sp>
        <p:sp>
          <p:nvSpPr>
            <p:cNvPr id="14" name="TextBox 13"/>
            <p:cNvSpPr txBox="1"/>
            <p:nvPr/>
          </p:nvSpPr>
          <p:spPr>
            <a:xfrm>
              <a:off x="4876422" y="2743200"/>
              <a:ext cx="1275414" cy="369332"/>
            </a:xfrm>
            <a:prstGeom prst="rect">
              <a:avLst/>
            </a:prstGeom>
            <a:noFill/>
          </p:spPr>
          <p:txBody>
            <a:bodyPr wrap="none" rtlCol="0">
              <a:spAutoFit/>
            </a:bodyPr>
            <a:lstStyle/>
            <a:p>
              <a:r>
                <a:rPr lang="en-US" dirty="0">
                  <a:latin typeface="+mj-lt"/>
                </a:rPr>
                <a:t>Reflectance</a:t>
              </a:r>
              <a:endParaRPr kumimoji="1" lang="en-US" dirty="0">
                <a:latin typeface="+mj-lt"/>
              </a:endParaRPr>
            </a:p>
          </p:txBody>
        </p:sp>
        <p:grpSp>
          <p:nvGrpSpPr>
            <p:cNvPr id="29" name="Group 28"/>
            <p:cNvGrpSpPr/>
            <p:nvPr/>
          </p:nvGrpSpPr>
          <p:grpSpPr>
            <a:xfrm>
              <a:off x="5027285" y="3352800"/>
              <a:ext cx="2760896" cy="1610196"/>
              <a:chOff x="5027285" y="3352800"/>
              <a:chExt cx="2760896" cy="1610196"/>
            </a:xfrm>
            <a:solidFill>
              <a:schemeClr val="bg1">
                <a:lumMod val="85000"/>
              </a:schemeClr>
            </a:solidFill>
          </p:grpSpPr>
          <p:sp>
            <p:nvSpPr>
              <p:cNvPr id="3" name="Rectangle 2"/>
              <p:cNvSpPr/>
              <p:nvPr/>
            </p:nvSpPr>
            <p:spPr>
              <a:xfrm>
                <a:off x="5027285" y="4724400"/>
                <a:ext cx="230515" cy="2385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257800" y="4676776"/>
                <a:ext cx="230515" cy="2862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488315" y="4676775"/>
                <a:ext cx="230515" cy="2862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18067" y="4676776"/>
                <a:ext cx="230515" cy="2862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948582" y="4648200"/>
                <a:ext cx="230515" cy="3147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79096" y="4572001"/>
                <a:ext cx="230515" cy="3909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409611" y="4480281"/>
                <a:ext cx="225994" cy="48271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635606" y="3997566"/>
                <a:ext cx="230515" cy="96543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866121" y="3581400"/>
                <a:ext cx="230515" cy="138159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096636" y="3428999"/>
                <a:ext cx="230515" cy="15339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327151" y="3352800"/>
                <a:ext cx="230515" cy="1610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57666" y="3352800"/>
                <a:ext cx="230515" cy="1610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4827536" y="3015736"/>
              <a:ext cx="3244299" cy="1958964"/>
              <a:chOff x="96547" y="5094252"/>
              <a:chExt cx="2324881" cy="1403803"/>
            </a:xfrm>
          </p:grpSpPr>
          <p:cxnSp>
            <p:nvCxnSpPr>
              <p:cNvPr id="17" name="Straight Arrow Connector 16"/>
              <p:cNvCxnSpPr/>
              <p:nvPr/>
            </p:nvCxnSpPr>
            <p:spPr>
              <a:xfrm flipH="1" flipV="1">
                <a:off x="96547" y="5094252"/>
                <a:ext cx="1" cy="140380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6547" y="6489667"/>
                <a:ext cx="2324881"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4" name="TextBox 33"/>
              <p:cNvSpPr txBox="1"/>
              <p:nvPr/>
            </p:nvSpPr>
            <p:spPr>
              <a:xfrm>
                <a:off x="3886200" y="6150236"/>
                <a:ext cx="4425122" cy="584775"/>
              </a:xfrm>
              <a:prstGeom prst="rect">
                <a:avLst/>
              </a:prstGeom>
              <a:noFill/>
            </p:spPr>
            <p:txBody>
              <a:bodyPr wrap="none" rtlCol="0">
                <a:spAutoFit/>
              </a:bodyPr>
              <a:lstStyle/>
              <a:p>
                <a:r>
                  <a:rPr kumimoji="1" lang="en-US" sz="3200" dirty="0">
                    <a:latin typeface="+mj-lt"/>
                  </a:rPr>
                  <a:t>Discretized spectrum </a:t>
                </a:r>
                <a14:m>
                  <m:oMath xmlns:m="http://schemas.openxmlformats.org/officeDocument/2006/math">
                    <m:sSub>
                      <m:sSubPr>
                        <m:ctrlPr>
                          <a:rPr kumimoji="1" lang="en-US" sz="3200" b="0" i="1" smtClean="0">
                            <a:latin typeface="Cambria Math" panose="02040503050406030204" pitchFamily="18" charset="0"/>
                          </a:rPr>
                        </m:ctrlPr>
                      </m:sSubPr>
                      <m:e>
                        <m:r>
                          <a:rPr kumimoji="1" lang="en-US" sz="3200" b="0" i="1" smtClean="0">
                            <a:latin typeface="Cambria Math" panose="02040503050406030204" pitchFamily="18" charset="0"/>
                          </a:rPr>
                          <m:t>{</m:t>
                        </m:r>
                        <m:r>
                          <a:rPr kumimoji="1" lang="en-US" sz="3200" i="1">
                            <a:latin typeface="Cambria Math"/>
                          </a:rPr>
                          <m:t>𝑆</m:t>
                        </m:r>
                      </m:e>
                      <m:sub>
                        <m:r>
                          <a:rPr kumimoji="1" lang="en-US" sz="3200" b="0" i="1" smtClean="0">
                            <a:latin typeface="Cambria Math" panose="02040503050406030204" pitchFamily="18" charset="0"/>
                          </a:rPr>
                          <m:t>𝑖</m:t>
                        </m:r>
                      </m:sub>
                    </m:sSub>
                    <m:r>
                      <a:rPr kumimoji="1" lang="en-US" sz="3200" b="0" i="1" smtClean="0">
                        <a:latin typeface="Cambria Math" panose="02040503050406030204" pitchFamily="18" charset="0"/>
                      </a:rPr>
                      <m:t>}</m:t>
                    </m:r>
                  </m:oMath>
                </a14:m>
                <a:endParaRPr kumimoji="1" lang="en-US" sz="3200" dirty="0">
                  <a:latin typeface="+mj-lt"/>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3886200" y="6150236"/>
                <a:ext cx="4425122" cy="584775"/>
              </a:xfrm>
              <a:prstGeom prst="rect">
                <a:avLst/>
              </a:prstGeom>
              <a:blipFill>
                <a:blip r:embed="rId3"/>
                <a:stretch>
                  <a:fillRect l="-3586" t="-12500" b="-34375"/>
                </a:stretch>
              </a:blipFill>
            </p:spPr>
            <p:txBody>
              <a:bodyPr/>
              <a:lstStyle/>
              <a:p>
                <a:r>
                  <a:rPr lang="en-US">
                    <a:noFill/>
                  </a:rPr>
                  <a:t> </a:t>
                </a:r>
              </a:p>
            </p:txBody>
          </p:sp>
        </mc:Fallback>
      </mc:AlternateContent>
      <p:grpSp>
        <p:nvGrpSpPr>
          <p:cNvPr id="40" name="Group 39"/>
          <p:cNvGrpSpPr/>
          <p:nvPr/>
        </p:nvGrpSpPr>
        <p:grpSpPr>
          <a:xfrm>
            <a:off x="5779669" y="3352800"/>
            <a:ext cx="3886199" cy="2699266"/>
            <a:chOff x="4399236" y="2710934"/>
            <a:chExt cx="3886199" cy="2699266"/>
          </a:xfrm>
        </p:grpSpPr>
        <p:sp>
          <p:nvSpPr>
            <p:cNvPr id="41" name="Rounded Rectangle 40"/>
            <p:cNvSpPr/>
            <p:nvPr/>
          </p:nvSpPr>
          <p:spPr>
            <a:xfrm>
              <a:off x="4399236" y="2710934"/>
              <a:ext cx="3886199" cy="2699266"/>
            </a:xfrm>
            <a:prstGeom prst="roundRect">
              <a:avLst>
                <a:gd name="adj"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832615" y="5040868"/>
              <a:ext cx="1300421" cy="369332"/>
            </a:xfrm>
            <a:prstGeom prst="rect">
              <a:avLst/>
            </a:prstGeom>
            <a:noFill/>
          </p:spPr>
          <p:txBody>
            <a:bodyPr wrap="none" rtlCol="0">
              <a:spAutoFit/>
            </a:bodyPr>
            <a:lstStyle/>
            <a:p>
              <a:r>
                <a:rPr lang="en-US" dirty="0">
                  <a:latin typeface="+mj-lt"/>
                </a:rPr>
                <a:t>Wavelength</a:t>
              </a:r>
              <a:endParaRPr kumimoji="1" lang="en-US" dirty="0">
                <a:latin typeface="+mj-lt"/>
              </a:endParaRPr>
            </a:p>
          </p:txBody>
        </p:sp>
        <p:sp>
          <p:nvSpPr>
            <p:cNvPr id="43" name="TextBox 42"/>
            <p:cNvSpPr txBox="1"/>
            <p:nvPr/>
          </p:nvSpPr>
          <p:spPr>
            <a:xfrm>
              <a:off x="4876422" y="2743200"/>
              <a:ext cx="1275414" cy="369332"/>
            </a:xfrm>
            <a:prstGeom prst="rect">
              <a:avLst/>
            </a:prstGeom>
            <a:noFill/>
          </p:spPr>
          <p:txBody>
            <a:bodyPr wrap="none" rtlCol="0">
              <a:spAutoFit/>
            </a:bodyPr>
            <a:lstStyle/>
            <a:p>
              <a:r>
                <a:rPr lang="en-US" dirty="0">
                  <a:latin typeface="+mj-lt"/>
                </a:rPr>
                <a:t>Reflectance</a:t>
              </a:r>
              <a:endParaRPr kumimoji="1" lang="en-US" dirty="0">
                <a:latin typeface="+mj-lt"/>
              </a:endParaRPr>
            </a:p>
          </p:txBody>
        </p:sp>
        <p:grpSp>
          <p:nvGrpSpPr>
            <p:cNvPr id="44" name="Group 43"/>
            <p:cNvGrpSpPr/>
            <p:nvPr/>
          </p:nvGrpSpPr>
          <p:grpSpPr>
            <a:xfrm>
              <a:off x="5027285" y="3428999"/>
              <a:ext cx="2760896" cy="1533998"/>
              <a:chOff x="5027285" y="3428999"/>
              <a:chExt cx="2760896" cy="1533998"/>
            </a:xfrm>
            <a:solidFill>
              <a:schemeClr val="bg1">
                <a:lumMod val="85000"/>
              </a:schemeClr>
            </a:solidFill>
          </p:grpSpPr>
          <p:sp>
            <p:nvSpPr>
              <p:cNvPr id="48" name="Rectangle 47"/>
              <p:cNvSpPr/>
              <p:nvPr/>
            </p:nvSpPr>
            <p:spPr>
              <a:xfrm>
                <a:off x="5027285" y="4321280"/>
                <a:ext cx="230515" cy="64171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257800" y="4480281"/>
                <a:ext cx="230515" cy="48271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488315" y="4676775"/>
                <a:ext cx="230515" cy="2862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718067" y="4676776"/>
                <a:ext cx="230515" cy="2862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948582" y="4648200"/>
                <a:ext cx="230515" cy="3147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6179096" y="4572001"/>
                <a:ext cx="230515" cy="3909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409611" y="4272199"/>
                <a:ext cx="225994" cy="69079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635606" y="3997566"/>
                <a:ext cx="230515" cy="96543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866121" y="3581400"/>
                <a:ext cx="230515" cy="138159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096636" y="3428999"/>
                <a:ext cx="230515" cy="15339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327151" y="3679566"/>
                <a:ext cx="230515" cy="128342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557666" y="3995218"/>
                <a:ext cx="230515" cy="96777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4827536" y="3015736"/>
              <a:ext cx="3244299" cy="1958964"/>
              <a:chOff x="96547" y="5094252"/>
              <a:chExt cx="2324881" cy="1403803"/>
            </a:xfrm>
          </p:grpSpPr>
          <p:cxnSp>
            <p:nvCxnSpPr>
              <p:cNvPr id="46" name="Straight Arrow Connector 45"/>
              <p:cNvCxnSpPr/>
              <p:nvPr/>
            </p:nvCxnSpPr>
            <p:spPr>
              <a:xfrm flipH="1" flipV="1">
                <a:off x="96547" y="5094252"/>
                <a:ext cx="1" cy="140380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96547" y="6489667"/>
                <a:ext cx="2324881"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61" name="TextBox 60"/>
          <p:cNvSpPr txBox="1"/>
          <p:nvPr/>
        </p:nvSpPr>
        <p:spPr>
          <a:xfrm>
            <a:off x="9724140" y="4372569"/>
            <a:ext cx="715260" cy="1015663"/>
          </a:xfrm>
          <a:prstGeom prst="rect">
            <a:avLst/>
          </a:prstGeom>
          <a:noFill/>
        </p:spPr>
        <p:txBody>
          <a:bodyPr wrap="none" rtlCol="0">
            <a:spAutoFit/>
          </a:bodyPr>
          <a:lstStyle/>
          <a:p>
            <a:r>
              <a:rPr kumimoji="1" lang="en-US" sz="6000" dirty="0">
                <a:latin typeface="+mj-lt"/>
              </a:rPr>
              <a:t>…</a:t>
            </a:r>
          </a:p>
        </p:txBody>
      </p:sp>
      <p:sp>
        <p:nvSpPr>
          <p:cNvPr id="62" name="Rectangle 61"/>
          <p:cNvSpPr/>
          <p:nvPr/>
        </p:nvSpPr>
        <p:spPr>
          <a:xfrm>
            <a:off x="5720122" y="1689098"/>
            <a:ext cx="596900" cy="5969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69" name="Group 68"/>
          <p:cNvGrpSpPr/>
          <p:nvPr/>
        </p:nvGrpSpPr>
        <p:grpSpPr>
          <a:xfrm>
            <a:off x="4419600" y="2447082"/>
            <a:ext cx="1893456" cy="753235"/>
            <a:chOff x="2678987" y="3666365"/>
            <a:chExt cx="1893456" cy="753235"/>
          </a:xfrm>
          <a:solidFill>
            <a:schemeClr val="tx1"/>
          </a:solidFill>
        </p:grpSpPr>
        <p:sp>
          <p:nvSpPr>
            <p:cNvPr id="65" name="Right Arrow 64"/>
            <p:cNvSpPr/>
            <p:nvPr/>
          </p:nvSpPr>
          <p:spPr>
            <a:xfrm rot="19506744">
              <a:off x="2857307" y="3666365"/>
              <a:ext cx="521886" cy="57407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p:cNvSpPr/>
            <p:nvPr/>
          </p:nvSpPr>
          <p:spPr>
            <a:xfrm rot="8706744">
              <a:off x="2678987" y="3790705"/>
              <a:ext cx="521886" cy="57407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Arrow 66"/>
            <p:cNvSpPr/>
            <p:nvPr/>
          </p:nvSpPr>
          <p:spPr>
            <a:xfrm rot="16200000">
              <a:off x="4024463" y="3654230"/>
              <a:ext cx="521886" cy="57407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Arrow 67"/>
            <p:cNvSpPr/>
            <p:nvPr/>
          </p:nvSpPr>
          <p:spPr>
            <a:xfrm rot="5400000">
              <a:off x="4024463" y="3871620"/>
              <a:ext cx="521886" cy="57407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ight Arrow 69"/>
          <p:cNvSpPr/>
          <p:nvPr/>
        </p:nvSpPr>
        <p:spPr>
          <a:xfrm rot="13298073">
            <a:off x="6906586" y="2463059"/>
            <a:ext cx="521886" cy="57407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ight Arrow 70"/>
          <p:cNvSpPr/>
          <p:nvPr/>
        </p:nvSpPr>
        <p:spPr>
          <a:xfrm rot="2498073">
            <a:off x="7069063" y="2607489"/>
            <a:ext cx="521886" cy="57407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F770AC36-DD41-457D-91EC-32DF8972E5C0}"/>
              </a:ext>
            </a:extLst>
          </p:cNvPr>
          <p:cNvSpPr txBox="1"/>
          <p:nvPr/>
        </p:nvSpPr>
        <p:spPr>
          <a:xfrm>
            <a:off x="6520677" y="1615470"/>
            <a:ext cx="3271280" cy="646331"/>
          </a:xfrm>
          <a:prstGeom prst="rect">
            <a:avLst/>
          </a:prstGeom>
          <a:noFill/>
        </p:spPr>
        <p:txBody>
          <a:bodyPr wrap="none" rtlCol="0">
            <a:spAutoFit/>
          </a:bodyPr>
          <a:lstStyle/>
          <a:p>
            <a:r>
              <a:rPr kumimoji="1" lang="en-US" sz="3600" dirty="0">
                <a:latin typeface="+mj-lt"/>
              </a:rPr>
              <a:t>Tristimulus color</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B2BA8CA-A1AF-4B42-8B31-C9173C0FBDD5}"/>
                  </a:ext>
                </a:extLst>
              </p:cNvPr>
              <p:cNvSpPr/>
              <p:nvPr/>
            </p:nvSpPr>
            <p:spPr>
              <a:xfrm>
                <a:off x="5761045" y="1584692"/>
                <a:ext cx="55201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a:rPr>
                        <m:t>𝑐</m:t>
                      </m:r>
                    </m:oMath>
                  </m:oMathPara>
                </a14:m>
                <a:endParaRPr lang="en-US" sz="4000" dirty="0"/>
              </a:p>
            </p:txBody>
          </p:sp>
        </mc:Choice>
        <mc:Fallback xmlns="">
          <p:sp>
            <p:nvSpPr>
              <p:cNvPr id="4" name="Rectangle 3">
                <a:extLst>
                  <a:ext uri="{FF2B5EF4-FFF2-40B4-BE49-F238E27FC236}">
                    <a16:creationId xmlns:a16="http://schemas.microsoft.com/office/drawing/2014/main" id="{8B2BA8CA-A1AF-4B42-8B31-C9173C0FBDD5}"/>
                  </a:ext>
                </a:extLst>
              </p:cNvPr>
              <p:cNvSpPr>
                <a:spLocks noRot="1" noChangeAspect="1" noMove="1" noResize="1" noEditPoints="1" noAdjustHandles="1" noChangeArrowheads="1" noChangeShapeType="1" noTextEdit="1"/>
              </p:cNvSpPr>
              <p:nvPr/>
            </p:nvSpPr>
            <p:spPr>
              <a:xfrm>
                <a:off x="5761045" y="1584692"/>
                <a:ext cx="552011" cy="70788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73998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0D3C970-4A24-4EFA-95A9-E301B938010A}"/>
              </a:ext>
            </a:extLst>
          </p:cNvPr>
          <p:cNvSpPr/>
          <p:nvPr/>
        </p:nvSpPr>
        <p:spPr>
          <a:xfrm>
            <a:off x="6679614" y="4811461"/>
            <a:ext cx="3127097" cy="70788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 name="Rounded Rectangle 36"/>
          <p:cNvSpPr/>
          <p:nvPr/>
        </p:nvSpPr>
        <p:spPr>
          <a:xfrm>
            <a:off x="1094382" y="3855080"/>
            <a:ext cx="9443258" cy="1847887"/>
          </a:xfrm>
          <a:prstGeom prst="roundRect">
            <a:avLst>
              <a:gd name="adj" fmla="val 615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351A9F1-02B3-4AA3-92FC-AB8340C3DF21}"/>
              </a:ext>
            </a:extLst>
          </p:cNvPr>
          <p:cNvSpPr/>
          <p:nvPr/>
        </p:nvSpPr>
        <p:spPr>
          <a:xfrm>
            <a:off x="3693577" y="4070497"/>
            <a:ext cx="3127097" cy="7078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Rectangle 9">
            <a:extLst>
              <a:ext uri="{FF2B5EF4-FFF2-40B4-BE49-F238E27FC236}">
                <a16:creationId xmlns:a16="http://schemas.microsoft.com/office/drawing/2014/main" id="{4C6D7731-0EFB-4130-B237-300B0CEBF550}"/>
              </a:ext>
            </a:extLst>
          </p:cNvPr>
          <p:cNvSpPr/>
          <p:nvPr/>
        </p:nvSpPr>
        <p:spPr>
          <a:xfrm>
            <a:off x="9161312" y="4867126"/>
            <a:ext cx="596900" cy="5969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p:cNvSpPr>
            <a:spLocks noGrp="1"/>
          </p:cNvSpPr>
          <p:nvPr>
            <p:ph type="title"/>
          </p:nvPr>
        </p:nvSpPr>
        <p:spPr/>
        <p:txBody>
          <a:bodyPr/>
          <a:lstStyle/>
          <a:p>
            <a:r>
              <a:rPr lang="en-US" dirty="0"/>
              <a:t>Smits’s approach </a:t>
            </a:r>
            <a:r>
              <a:rPr lang="en-US" sz="2800" dirty="0"/>
              <a:t>[Smits 1999]</a:t>
            </a:r>
            <a:endParaRPr lang="en-US" dirty="0"/>
          </a:p>
        </p:txBody>
      </p:sp>
      <p:sp>
        <p:nvSpPr>
          <p:cNvPr id="3" name="Content Placeholder 2">
            <a:extLst>
              <a:ext uri="{FF2B5EF4-FFF2-40B4-BE49-F238E27FC236}">
                <a16:creationId xmlns:a16="http://schemas.microsoft.com/office/drawing/2014/main" id="{2712BAA3-CB54-45FF-9E63-A8BB32D4AD0D}"/>
              </a:ext>
            </a:extLst>
          </p:cNvPr>
          <p:cNvSpPr>
            <a:spLocks noGrp="1"/>
          </p:cNvSpPr>
          <p:nvPr>
            <p:ph idx="1"/>
          </p:nvPr>
        </p:nvSpPr>
        <p:spPr/>
        <p:txBody>
          <a:bodyPr/>
          <a:lstStyle/>
          <a:p>
            <a:r>
              <a:rPr lang="en-US" dirty="0"/>
              <a:t>Optimize spectrum to be </a:t>
            </a:r>
            <a:r>
              <a:rPr lang="en-US" i="1" dirty="0"/>
              <a:t>smooth</a:t>
            </a:r>
          </a:p>
          <a:p>
            <a:pPr lvl="1"/>
            <a:r>
              <a:rPr lang="en-US" dirty="0"/>
              <a:t>Natural reflectance spectra tend to be smooth </a:t>
            </a:r>
            <a:r>
              <a:rPr lang="en-US" sz="2800" dirty="0"/>
              <a:t>[Maloney 1986]</a:t>
            </a:r>
            <a:endParaRPr lang="en-US" dirty="0"/>
          </a:p>
          <a:p>
            <a:endParaRPr lang="en-US" dirty="0"/>
          </a:p>
        </p:txBody>
      </p:sp>
      <mc:AlternateContent xmlns:mc="http://schemas.openxmlformats.org/markup-compatibility/2006" xmlns:a14="http://schemas.microsoft.com/office/drawing/2010/main">
        <mc:Choice Requires="a14">
          <p:sp>
            <p:nvSpPr>
              <p:cNvPr id="13" name="TextBox 12"/>
              <p:cNvSpPr txBox="1"/>
              <p:nvPr/>
            </p:nvSpPr>
            <p:spPr>
              <a:xfrm>
                <a:off x="1606735" y="3974317"/>
                <a:ext cx="5175840" cy="795731"/>
              </a:xfrm>
              <a:prstGeom prst="rect">
                <a:avLst/>
              </a:prstGeom>
              <a:noFill/>
            </p:spPr>
            <p:txBody>
              <a:bodyPr wrap="none" rtlCol="0">
                <a:spAutoFit/>
              </a:bodyPr>
              <a:lstStyle/>
              <a:p>
                <a:r>
                  <a:rPr kumimoji="1" lang="en-US" sz="4000" dirty="0">
                    <a:latin typeface="+mj-lt"/>
                  </a:rPr>
                  <a:t>Minimize </a:t>
                </a:r>
                <a14:m>
                  <m:oMath xmlns:m="http://schemas.openxmlformats.org/officeDocument/2006/math">
                    <m:nary>
                      <m:naryPr>
                        <m:chr m:val="∑"/>
                        <m:limLoc m:val="subSup"/>
                        <m:ctrlPr>
                          <a:rPr kumimoji="1" lang="en-US" sz="4000" i="1">
                            <a:latin typeface="Cambria Math" panose="02040503050406030204" pitchFamily="18" charset="0"/>
                          </a:rPr>
                        </m:ctrlPr>
                      </m:naryPr>
                      <m:sub>
                        <m:r>
                          <m:rPr>
                            <m:brk m:alnAt="25"/>
                          </m:rPr>
                          <a:rPr kumimoji="1" lang="en-US" sz="4000" i="1">
                            <a:latin typeface="Cambria Math"/>
                          </a:rPr>
                          <m:t>𝑖</m:t>
                        </m:r>
                      </m:sub>
                      <m:sup/>
                      <m:e>
                        <m:d>
                          <m:dPr>
                            <m:begChr m:val="|"/>
                            <m:endChr m:val="|"/>
                            <m:ctrlPr>
                              <a:rPr kumimoji="1" lang="en-US" sz="4000" i="1">
                                <a:latin typeface="Cambria Math" panose="02040503050406030204" pitchFamily="18" charset="0"/>
                              </a:rPr>
                            </m:ctrlPr>
                          </m:dPr>
                          <m:e>
                            <m:sSub>
                              <m:sSubPr>
                                <m:ctrlPr>
                                  <a:rPr kumimoji="1" lang="en-US" sz="4000" i="1">
                                    <a:latin typeface="Cambria Math" panose="02040503050406030204" pitchFamily="18" charset="0"/>
                                  </a:rPr>
                                </m:ctrlPr>
                              </m:sSubPr>
                              <m:e>
                                <m:r>
                                  <a:rPr kumimoji="1" lang="en-US" sz="4000" i="1">
                                    <a:latin typeface="Cambria Math"/>
                                  </a:rPr>
                                  <m:t>𝑆</m:t>
                                </m:r>
                              </m:e>
                              <m:sub>
                                <m:r>
                                  <a:rPr kumimoji="1" lang="en-US" sz="4000" i="1">
                                    <a:latin typeface="Cambria Math"/>
                                  </a:rPr>
                                  <m:t>𝑖</m:t>
                                </m:r>
                              </m:sub>
                            </m:sSub>
                            <m:r>
                              <a:rPr kumimoji="1" lang="en-US" sz="4000" i="1">
                                <a:latin typeface="Cambria Math"/>
                              </a:rPr>
                              <m:t>−</m:t>
                            </m:r>
                            <m:sSub>
                              <m:sSubPr>
                                <m:ctrlPr>
                                  <a:rPr kumimoji="1" lang="en-US" sz="4000" i="1">
                                    <a:latin typeface="Cambria Math" panose="02040503050406030204" pitchFamily="18" charset="0"/>
                                  </a:rPr>
                                </m:ctrlPr>
                              </m:sSubPr>
                              <m:e>
                                <m:r>
                                  <a:rPr kumimoji="1" lang="en-US" sz="4000" i="1">
                                    <a:latin typeface="Cambria Math"/>
                                  </a:rPr>
                                  <m:t>𝑆</m:t>
                                </m:r>
                              </m:e>
                              <m:sub>
                                <m:r>
                                  <a:rPr kumimoji="1" lang="en-US" sz="4000" i="1">
                                    <a:latin typeface="Cambria Math"/>
                                  </a:rPr>
                                  <m:t>𝑖</m:t>
                                </m:r>
                                <m:r>
                                  <a:rPr kumimoji="1" lang="en-US" sz="4000" i="1">
                                    <a:latin typeface="Cambria Math"/>
                                  </a:rPr>
                                  <m:t>+1</m:t>
                                </m:r>
                              </m:sub>
                            </m:sSub>
                          </m:e>
                        </m:d>
                      </m:e>
                    </m:nary>
                  </m:oMath>
                </a14:m>
                <a:endParaRPr lang="en-US" sz="3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606735" y="3974317"/>
                <a:ext cx="5175840" cy="795731"/>
              </a:xfrm>
              <a:prstGeom prst="rect">
                <a:avLst/>
              </a:prstGeom>
              <a:blipFill>
                <a:blip r:embed="rId3"/>
                <a:stretch>
                  <a:fillRect l="-4240" t="-3077" b="-3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505201" y="4778384"/>
                <a:ext cx="6195286" cy="707886"/>
              </a:xfrm>
              <a:prstGeom prst="rect">
                <a:avLst/>
              </a:prstGeom>
            </p:spPr>
            <p:txBody>
              <a:bodyPr wrap="none">
                <a:spAutoFit/>
              </a:bodyPr>
              <a:lstStyle/>
              <a:p>
                <a:r>
                  <a:rPr lang="en-US" sz="4000" dirty="0"/>
                  <a:t>constrained to </a:t>
                </a:r>
                <a14:m>
                  <m:oMath xmlns:m="http://schemas.openxmlformats.org/officeDocument/2006/math">
                    <m:sSub>
                      <m:sSubPr>
                        <m:ctrlPr>
                          <a:rPr lang="en-US" sz="4000" b="0" i="1" smtClean="0">
                            <a:latin typeface="Cambria Math" panose="02040503050406030204" pitchFamily="18" charset="0"/>
                          </a:rPr>
                        </m:ctrlPr>
                      </m:sSubPr>
                      <m:e>
                        <m:r>
                          <a:rPr lang="en-US" sz="4000" i="1">
                            <a:latin typeface="Cambria Math" panose="02040503050406030204" pitchFamily="18" charset="0"/>
                          </a:rPr>
                          <m:t>𝑀</m:t>
                        </m:r>
                      </m:e>
                      <m:sub>
                        <m:r>
                          <a:rPr lang="en-US" sz="4000" b="0" i="1" smtClean="0">
                            <a:latin typeface="Cambria Math" panose="02040503050406030204" pitchFamily="18" charset="0"/>
                          </a:rPr>
                          <m:t>𝑆</m:t>
                        </m:r>
                        <m:r>
                          <a:rPr lang="en-US" sz="4000" b="0" i="1" smtClean="0">
                            <a:latin typeface="Cambria Math" panose="02040503050406030204" pitchFamily="18" charset="0"/>
                          </a:rPr>
                          <m:t>→</m:t>
                        </m:r>
                        <m:r>
                          <a:rPr lang="en-US" sz="4000" b="0" i="1" smtClean="0">
                            <a:latin typeface="Cambria Math" panose="02040503050406030204" pitchFamily="18" charset="0"/>
                          </a:rPr>
                          <m:t>𝑅𝐺𝐵</m:t>
                        </m:r>
                      </m:sub>
                    </m:sSub>
                    <m:r>
                      <a:rPr lang="en-US" sz="4000" i="1">
                        <a:latin typeface="Cambria Math"/>
                      </a:rPr>
                      <m:t>𝑆</m:t>
                    </m:r>
                    <m:r>
                      <a:rPr lang="en-US" sz="4000" i="1">
                        <a:latin typeface="Cambria Math"/>
                      </a:rPr>
                      <m:t>=</m:t>
                    </m:r>
                    <m:r>
                      <a:rPr lang="en-US" sz="4000" i="1" smtClean="0">
                        <a:latin typeface="Cambria Math"/>
                      </a:rPr>
                      <m:t>𝑐</m:t>
                    </m:r>
                  </m:oMath>
                </a14:m>
                <a:endParaRPr lang="en-US" sz="3600" dirty="0"/>
              </a:p>
            </p:txBody>
          </p:sp>
        </mc:Choice>
        <mc:Fallback xmlns="">
          <p:sp>
            <p:nvSpPr>
              <p:cNvPr id="14" name="Rectangle 13"/>
              <p:cNvSpPr>
                <a:spLocks noRot="1" noChangeAspect="1" noMove="1" noResize="1" noEditPoints="1" noAdjustHandles="1" noChangeArrowheads="1" noChangeShapeType="1" noTextEdit="1"/>
              </p:cNvSpPr>
              <p:nvPr/>
            </p:nvSpPr>
            <p:spPr>
              <a:xfrm>
                <a:off x="3505201" y="4778384"/>
                <a:ext cx="6195286" cy="707886"/>
              </a:xfrm>
              <a:prstGeom prst="rect">
                <a:avLst/>
              </a:prstGeom>
              <a:blipFill>
                <a:blip r:embed="rId4"/>
                <a:stretch>
                  <a:fillRect l="-3445" t="-15517" b="-3620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0B24204-974A-4302-AE60-B8887E5F6838}"/>
              </a:ext>
            </a:extLst>
          </p:cNvPr>
          <p:cNvSpPr txBox="1"/>
          <p:nvPr/>
        </p:nvSpPr>
        <p:spPr>
          <a:xfrm>
            <a:off x="6417426" y="3023676"/>
            <a:ext cx="2239716" cy="584775"/>
          </a:xfrm>
          <a:prstGeom prst="rect">
            <a:avLst/>
          </a:prstGeom>
          <a:noFill/>
        </p:spPr>
        <p:txBody>
          <a:bodyPr wrap="none" rtlCol="0">
            <a:spAutoFit/>
          </a:bodyPr>
          <a:lstStyle/>
          <a:p>
            <a:r>
              <a:rPr lang="en-US" sz="3200" b="1" dirty="0">
                <a:solidFill>
                  <a:schemeClr val="accent1"/>
                </a:solidFill>
              </a:rPr>
              <a:t>smoothness</a:t>
            </a:r>
          </a:p>
        </p:txBody>
      </p:sp>
      <p:cxnSp>
        <p:nvCxnSpPr>
          <p:cNvPr id="6" name="Straight Connector 5">
            <a:extLst>
              <a:ext uri="{FF2B5EF4-FFF2-40B4-BE49-F238E27FC236}">
                <a16:creationId xmlns:a16="http://schemas.microsoft.com/office/drawing/2014/main" id="{405AF030-5277-4D96-A630-9541517E29B4}"/>
              </a:ext>
            </a:extLst>
          </p:cNvPr>
          <p:cNvCxnSpPr>
            <a:cxnSpLocks/>
          </p:cNvCxnSpPr>
          <p:nvPr/>
        </p:nvCxnSpPr>
        <p:spPr>
          <a:xfrm flipH="1">
            <a:off x="5774576" y="3495675"/>
            <a:ext cx="642850" cy="5748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08CE52A-298F-415F-BF92-114B615FAFC0}"/>
              </a:ext>
            </a:extLst>
          </p:cNvPr>
          <p:cNvSpPr txBox="1"/>
          <p:nvPr/>
        </p:nvSpPr>
        <p:spPr>
          <a:xfrm>
            <a:off x="7350876" y="5671927"/>
            <a:ext cx="4344266" cy="1077218"/>
          </a:xfrm>
          <a:prstGeom prst="rect">
            <a:avLst/>
          </a:prstGeom>
          <a:noFill/>
        </p:spPr>
        <p:txBody>
          <a:bodyPr wrap="none" rtlCol="0">
            <a:spAutoFit/>
          </a:bodyPr>
          <a:lstStyle/>
          <a:p>
            <a:r>
              <a:rPr lang="en-US" sz="3200" b="1" dirty="0">
                <a:solidFill>
                  <a:schemeClr val="accent2"/>
                </a:solidFill>
              </a:rPr>
              <a:t>Recovery of</a:t>
            </a:r>
          </a:p>
          <a:p>
            <a:r>
              <a:rPr lang="en-US" sz="3200" b="1" dirty="0">
                <a:solidFill>
                  <a:schemeClr val="accent2"/>
                </a:solidFill>
              </a:rPr>
              <a:t>original tristimulus color</a:t>
            </a:r>
          </a:p>
        </p:txBody>
      </p:sp>
      <p:cxnSp>
        <p:nvCxnSpPr>
          <p:cNvPr id="18" name="Straight Connector 17">
            <a:extLst>
              <a:ext uri="{FF2B5EF4-FFF2-40B4-BE49-F238E27FC236}">
                <a16:creationId xmlns:a16="http://schemas.microsoft.com/office/drawing/2014/main" id="{1F23CBD7-7E16-49E9-B658-0534C222DECA}"/>
              </a:ext>
            </a:extLst>
          </p:cNvPr>
          <p:cNvCxnSpPr>
            <a:cxnSpLocks/>
          </p:cNvCxnSpPr>
          <p:nvPr/>
        </p:nvCxnSpPr>
        <p:spPr>
          <a:xfrm flipH="1" flipV="1">
            <a:off x="6858000" y="5519348"/>
            <a:ext cx="495300" cy="5503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524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1F6C0-16C6-4336-BB64-A5CA19399D1D}"/>
              </a:ext>
            </a:extLst>
          </p:cNvPr>
          <p:cNvSpPr>
            <a:spLocks noGrp="1"/>
          </p:cNvSpPr>
          <p:nvPr>
            <p:ph type="title"/>
          </p:nvPr>
        </p:nvSpPr>
        <p:spPr/>
        <p:txBody>
          <a:bodyPr/>
          <a:lstStyle/>
          <a:p>
            <a:r>
              <a:rPr lang="en-US" dirty="0"/>
              <a:t>Interpolation </a:t>
            </a:r>
            <a:r>
              <a:rPr lang="en-US" sz="2800" dirty="0"/>
              <a:t>[Smits 1999]</a:t>
            </a:r>
            <a:endParaRPr lang="en-US" dirty="0"/>
          </a:p>
        </p:txBody>
      </p:sp>
      <p:sp>
        <p:nvSpPr>
          <p:cNvPr id="3" name="Content Placeholder 2">
            <a:extLst>
              <a:ext uri="{FF2B5EF4-FFF2-40B4-BE49-F238E27FC236}">
                <a16:creationId xmlns:a16="http://schemas.microsoft.com/office/drawing/2014/main" id="{2425E52B-8C06-4ABF-909B-ABD3E8D8A61D}"/>
              </a:ext>
            </a:extLst>
          </p:cNvPr>
          <p:cNvSpPr>
            <a:spLocks noGrp="1"/>
          </p:cNvSpPr>
          <p:nvPr>
            <p:ph idx="1"/>
          </p:nvPr>
        </p:nvSpPr>
        <p:spPr/>
        <p:txBody>
          <a:bodyPr/>
          <a:lstStyle/>
          <a:p>
            <a:r>
              <a:rPr lang="en-US" dirty="0"/>
              <a:t>In runtime, spectrum is reconstructed by two of the precomputed spectra using the linearity of colors</a:t>
            </a:r>
          </a:p>
        </p:txBody>
      </p:sp>
      <p:grpSp>
        <p:nvGrpSpPr>
          <p:cNvPr id="7" name="Group 6">
            <a:extLst>
              <a:ext uri="{FF2B5EF4-FFF2-40B4-BE49-F238E27FC236}">
                <a16:creationId xmlns:a16="http://schemas.microsoft.com/office/drawing/2014/main" id="{BBE29FB9-5277-435B-B833-1565FEEB4543}"/>
              </a:ext>
            </a:extLst>
          </p:cNvPr>
          <p:cNvGrpSpPr/>
          <p:nvPr/>
        </p:nvGrpSpPr>
        <p:grpSpPr>
          <a:xfrm>
            <a:off x="7878695" y="3169784"/>
            <a:ext cx="4138358" cy="3197225"/>
            <a:chOff x="6123686" y="567926"/>
            <a:chExt cx="6194670" cy="4785896"/>
          </a:xfrm>
        </p:grpSpPr>
        <p:pic>
          <p:nvPicPr>
            <p:cNvPr id="4" name="Picture 3">
              <a:extLst>
                <a:ext uri="{FF2B5EF4-FFF2-40B4-BE49-F238E27FC236}">
                  <a16:creationId xmlns:a16="http://schemas.microsoft.com/office/drawing/2014/main" id="{887A0D8E-E51F-4648-8C8B-4E8584EEEDC7}"/>
                </a:ext>
              </a:extLst>
            </p:cNvPr>
            <p:cNvPicPr>
              <a:picLocks noChangeAspect="1"/>
            </p:cNvPicPr>
            <p:nvPr/>
          </p:nvPicPr>
          <p:blipFill>
            <a:blip r:embed="rId3"/>
            <a:stretch>
              <a:fillRect/>
            </a:stretch>
          </p:blipFill>
          <p:spPr>
            <a:xfrm>
              <a:off x="6123686" y="567926"/>
              <a:ext cx="6194670" cy="2332518"/>
            </a:xfrm>
            <a:prstGeom prst="rect">
              <a:avLst/>
            </a:prstGeom>
          </p:spPr>
        </p:pic>
        <p:pic>
          <p:nvPicPr>
            <p:cNvPr id="5" name="Picture 4">
              <a:extLst>
                <a:ext uri="{FF2B5EF4-FFF2-40B4-BE49-F238E27FC236}">
                  <a16:creationId xmlns:a16="http://schemas.microsoft.com/office/drawing/2014/main" id="{0B526A1B-24BC-417F-813D-ECCCB279EB5E}"/>
                </a:ext>
              </a:extLst>
            </p:cNvPr>
            <p:cNvPicPr>
              <a:picLocks noChangeAspect="1"/>
            </p:cNvPicPr>
            <p:nvPr/>
          </p:nvPicPr>
          <p:blipFill>
            <a:blip r:embed="rId4"/>
            <a:stretch>
              <a:fillRect/>
            </a:stretch>
          </p:blipFill>
          <p:spPr>
            <a:xfrm>
              <a:off x="6123686" y="3055911"/>
              <a:ext cx="6139298" cy="2297911"/>
            </a:xfrm>
            <a:prstGeom prst="rect">
              <a:avLst/>
            </a:prstGeom>
          </p:spPr>
        </p:pic>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298E7C7-6193-43C1-929C-FC567C73B7D8}"/>
                  </a:ext>
                </a:extLst>
              </p:cNvPr>
              <p:cNvSpPr txBox="1"/>
              <p:nvPr/>
            </p:nvSpPr>
            <p:spPr>
              <a:xfrm>
                <a:off x="719744" y="3987005"/>
                <a:ext cx="681199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𝑆</m:t>
                              </m:r>
                            </m:e>
                            <m:sub>
                              <m:r>
                                <m:rPr>
                                  <m:sty m:val="p"/>
                                </m:rPr>
                                <a:rPr lang="en-US" sz="3200" b="0" i="0" smtClean="0">
                                  <a:latin typeface="Cambria Math" panose="02040503050406030204" pitchFamily="18" charset="0"/>
                                </a:rPr>
                                <m:t>recon</m:t>
                              </m:r>
                            </m:sub>
                          </m:sSub>
                          <m:r>
                            <a:rPr lang="en-US" sz="3200" b="0" i="1" smtClean="0">
                              <a:latin typeface="Cambria Math" panose="02040503050406030204" pitchFamily="18" charset="0"/>
                            </a:rPr>
                            <m:t>=</m:t>
                          </m:r>
                          <m:r>
                            <a:rPr lang="en-US" sz="3200" b="0" i="1" smtClean="0">
                              <a:latin typeface="Cambria Math" panose="02040503050406030204" pitchFamily="18" charset="0"/>
                            </a:rPr>
                            <m:t>𝑆</m:t>
                          </m:r>
                        </m:e>
                        <m:sub>
                          <m:r>
                            <a:rPr lang="en-US" sz="3200" b="1" i="1" smtClean="0">
                              <a:solidFill>
                                <a:schemeClr val="bg2"/>
                              </a:solidFill>
                              <a:latin typeface="Cambria Math" panose="02040503050406030204" pitchFamily="18" charset="0"/>
                              <a:ea typeface="Cambria Math" panose="02040503050406030204" pitchFamily="18" charset="0"/>
                            </a:rPr>
                            <m:t>∎</m:t>
                          </m:r>
                        </m:sub>
                      </m:sSub>
                      <m:r>
                        <a:rPr lang="en-US" sz="3200" b="0" i="1" smtClean="0">
                          <a:solidFill>
                            <a:srgbClr val="FF0000"/>
                          </a:solidFill>
                          <a:latin typeface="Cambria Math" panose="02040503050406030204" pitchFamily="18" charset="0"/>
                        </a:rPr>
                        <m:t>𝑟</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𝑆</m:t>
                          </m:r>
                        </m:e>
                        <m:sub>
                          <m:r>
                            <a:rPr lang="en-US" sz="3200" i="1" smtClean="0">
                              <a:solidFill>
                                <a:srgbClr val="00FFFF"/>
                              </a:solidFill>
                              <a:latin typeface="Cambria Math" panose="02040503050406030204" pitchFamily="18" charset="0"/>
                              <a:ea typeface="Cambria Math" panose="02040503050406030204" pitchFamily="18" charset="0"/>
                            </a:rPr>
                            <m:t>∎</m:t>
                          </m:r>
                        </m:sub>
                      </m:sSub>
                      <m:r>
                        <a:rPr lang="en-US" sz="3200" b="0" i="1" smtClean="0">
                          <a:latin typeface="Cambria Math" panose="02040503050406030204" pitchFamily="18" charset="0"/>
                        </a:rPr>
                        <m:t>(</m:t>
                      </m:r>
                      <m:r>
                        <a:rPr lang="en-US" sz="3200" b="0" i="1" smtClean="0">
                          <a:solidFill>
                            <a:srgbClr val="00FF00"/>
                          </a:solidFill>
                          <a:latin typeface="Cambria Math" panose="02040503050406030204" pitchFamily="18" charset="0"/>
                        </a:rPr>
                        <m:t>𝑔</m:t>
                      </m:r>
                      <m:r>
                        <a:rPr lang="en-US" sz="3200" b="0" i="1" smtClean="0">
                          <a:latin typeface="Cambria Math" panose="02040503050406030204" pitchFamily="18" charset="0"/>
                        </a:rPr>
                        <m:t>−</m:t>
                      </m:r>
                      <m:r>
                        <a:rPr lang="en-US" sz="3200" i="1">
                          <a:solidFill>
                            <a:srgbClr val="FF0000"/>
                          </a:solidFill>
                          <a:latin typeface="Cambria Math" panose="02040503050406030204" pitchFamily="18" charset="0"/>
                        </a:rPr>
                        <m:t>𝑟</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𝑆</m:t>
                          </m:r>
                        </m:e>
                        <m:sub>
                          <m:r>
                            <a:rPr lang="en-US" sz="3200" i="1" smtClean="0">
                              <a:solidFill>
                                <a:srgbClr val="0000FF"/>
                              </a:solidFill>
                              <a:latin typeface="Cambria Math" panose="02040503050406030204" pitchFamily="18" charset="0"/>
                              <a:ea typeface="Cambria Math" panose="02040503050406030204" pitchFamily="18" charset="0"/>
                            </a:rPr>
                            <m:t>∎</m:t>
                          </m:r>
                        </m:sub>
                      </m:sSub>
                      <m:r>
                        <a:rPr lang="en-US" sz="3200" i="1">
                          <a:latin typeface="Cambria Math" panose="02040503050406030204" pitchFamily="18" charset="0"/>
                        </a:rPr>
                        <m:t>(</m:t>
                      </m:r>
                      <m:r>
                        <a:rPr lang="en-US" sz="3200" b="0" i="1" smtClean="0">
                          <a:solidFill>
                            <a:srgbClr val="0000FF"/>
                          </a:solidFill>
                          <a:latin typeface="Cambria Math" panose="02040503050406030204" pitchFamily="18" charset="0"/>
                        </a:rPr>
                        <m:t>𝑏</m:t>
                      </m:r>
                      <m:r>
                        <a:rPr lang="en-US" sz="3200" i="1">
                          <a:latin typeface="Cambria Math" panose="02040503050406030204" pitchFamily="18" charset="0"/>
                        </a:rPr>
                        <m:t>−</m:t>
                      </m:r>
                      <m:r>
                        <a:rPr lang="en-US" sz="3200" i="1">
                          <a:solidFill>
                            <a:srgbClr val="00FF00"/>
                          </a:solidFill>
                          <a:latin typeface="Cambria Math" panose="02040503050406030204" pitchFamily="18" charset="0"/>
                        </a:rPr>
                        <m:t>𝑔</m:t>
                      </m:r>
                      <m:r>
                        <a:rPr lang="en-US" sz="3200" i="1">
                          <a:latin typeface="Cambria Math" panose="02040503050406030204" pitchFamily="18" charset="0"/>
                        </a:rPr>
                        <m:t>)</m:t>
                      </m:r>
                    </m:oMath>
                  </m:oMathPara>
                </a14:m>
                <a:endParaRPr lang="en-US" sz="3600" dirty="0"/>
              </a:p>
            </p:txBody>
          </p:sp>
        </mc:Choice>
        <mc:Fallback xmlns="">
          <p:sp>
            <p:nvSpPr>
              <p:cNvPr id="8" name="TextBox 7">
                <a:extLst>
                  <a:ext uri="{FF2B5EF4-FFF2-40B4-BE49-F238E27FC236}">
                    <a16:creationId xmlns:a16="http://schemas.microsoft.com/office/drawing/2014/main" id="{5298E7C7-6193-43C1-929C-FC567C73B7D8}"/>
                  </a:ext>
                </a:extLst>
              </p:cNvPr>
              <p:cNvSpPr txBox="1">
                <a:spLocks noRot="1" noChangeAspect="1" noMove="1" noResize="1" noEditPoints="1" noAdjustHandles="1" noChangeArrowheads="1" noChangeShapeType="1" noTextEdit="1"/>
              </p:cNvSpPr>
              <p:nvPr/>
            </p:nvSpPr>
            <p:spPr>
              <a:xfrm>
                <a:off x="719744" y="3987005"/>
                <a:ext cx="6811993" cy="4924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E02339F-43D8-49B0-A818-8DE062AB2F4B}"/>
                  </a:ext>
                </a:extLst>
              </p:cNvPr>
              <p:cNvSpPr txBox="1"/>
              <p:nvPr/>
            </p:nvSpPr>
            <p:spPr>
              <a:xfrm>
                <a:off x="343792" y="3196318"/>
                <a:ext cx="6732549" cy="584775"/>
              </a:xfrm>
              <a:prstGeom prst="rect">
                <a:avLst/>
              </a:prstGeom>
              <a:noFill/>
            </p:spPr>
            <p:txBody>
              <a:bodyPr wrap="none" rtlCol="0">
                <a:spAutoFit/>
              </a:bodyPr>
              <a:lstStyle/>
              <a:p>
                <a:r>
                  <a:rPr lang="en-US" sz="3200" dirty="0"/>
                  <a:t>e.g., when </a:t>
                </a:r>
                <a14:m>
                  <m:oMath xmlns:m="http://schemas.openxmlformats.org/officeDocument/2006/math">
                    <m:r>
                      <a:rPr lang="en-US" sz="3200" b="0" i="1" smtClean="0">
                        <a:latin typeface="Cambria Math" panose="02040503050406030204" pitchFamily="18" charset="0"/>
                      </a:rPr>
                      <m:t>𝑟</m:t>
                    </m:r>
                    <m:r>
                      <a:rPr lang="en-US" sz="3200" b="0" i="1" smtClean="0">
                        <a:latin typeface="Cambria Math" panose="02040503050406030204" pitchFamily="18" charset="0"/>
                      </a:rPr>
                      <m:t>&lt;</m:t>
                    </m:r>
                    <m:r>
                      <a:rPr lang="en-US" sz="3200" b="0" i="1" smtClean="0">
                        <a:latin typeface="Cambria Math" panose="02040503050406030204" pitchFamily="18" charset="0"/>
                      </a:rPr>
                      <m:t>𝑔</m:t>
                    </m:r>
                  </m:oMath>
                </a14:m>
                <a:r>
                  <a:rPr lang="en-US" sz="3200" dirty="0"/>
                  <a:t> and </a:t>
                </a:r>
                <a14:m>
                  <m:oMath xmlns:m="http://schemas.openxmlformats.org/officeDocument/2006/math">
                    <m:r>
                      <a:rPr lang="en-US" sz="3200" i="1">
                        <a:latin typeface="Cambria Math" panose="02040503050406030204" pitchFamily="18" charset="0"/>
                      </a:rPr>
                      <m:t>𝑟</m:t>
                    </m:r>
                    <m:r>
                      <a:rPr lang="en-US" sz="3200" i="1">
                        <a:latin typeface="Cambria Math" panose="02040503050406030204" pitchFamily="18" charset="0"/>
                      </a:rPr>
                      <m:t>&lt;</m:t>
                    </m:r>
                    <m:r>
                      <a:rPr lang="en-US" sz="3200" b="0" i="1" smtClean="0">
                        <a:latin typeface="Cambria Math" panose="02040503050406030204" pitchFamily="18" charset="0"/>
                      </a:rPr>
                      <m:t>𝑏</m:t>
                    </m:r>
                  </m:oMath>
                </a14:m>
                <a:r>
                  <a:rPr lang="en-US" sz="3200" dirty="0"/>
                  <a:t> and </a:t>
                </a:r>
                <a14:m>
                  <m:oMath xmlns:m="http://schemas.openxmlformats.org/officeDocument/2006/math">
                    <m:r>
                      <a:rPr lang="en-US" sz="3200" b="0" i="1" smtClean="0">
                        <a:latin typeface="Cambria Math" panose="02040503050406030204" pitchFamily="18" charset="0"/>
                      </a:rPr>
                      <m:t>𝑔</m:t>
                    </m:r>
                    <m:r>
                      <a:rPr lang="en-US" sz="3200" i="1">
                        <a:latin typeface="Cambria Math" panose="02040503050406030204" pitchFamily="18" charset="0"/>
                      </a:rPr>
                      <m:t>&lt;</m:t>
                    </m:r>
                    <m:r>
                      <a:rPr lang="en-US" sz="3200" b="0" i="1" smtClean="0">
                        <a:latin typeface="Cambria Math" panose="02040503050406030204" pitchFamily="18" charset="0"/>
                      </a:rPr>
                      <m:t>𝑏</m:t>
                    </m:r>
                  </m:oMath>
                </a14:m>
                <a:r>
                  <a:rPr lang="en-US" sz="3200" dirty="0"/>
                  <a:t> </a:t>
                </a:r>
              </a:p>
            </p:txBody>
          </p:sp>
        </mc:Choice>
        <mc:Fallback xmlns="">
          <p:sp>
            <p:nvSpPr>
              <p:cNvPr id="9" name="TextBox 8">
                <a:extLst>
                  <a:ext uri="{FF2B5EF4-FFF2-40B4-BE49-F238E27FC236}">
                    <a16:creationId xmlns:a16="http://schemas.microsoft.com/office/drawing/2014/main" id="{9E02339F-43D8-49B0-A818-8DE062AB2F4B}"/>
                  </a:ext>
                </a:extLst>
              </p:cNvPr>
              <p:cNvSpPr txBox="1">
                <a:spLocks noRot="1" noChangeAspect="1" noMove="1" noResize="1" noEditPoints="1" noAdjustHandles="1" noChangeArrowheads="1" noChangeShapeType="1" noTextEdit="1"/>
              </p:cNvSpPr>
              <p:nvPr/>
            </p:nvSpPr>
            <p:spPr>
              <a:xfrm>
                <a:off x="343792" y="3196318"/>
                <a:ext cx="6732549" cy="584775"/>
              </a:xfrm>
              <a:prstGeom prst="rect">
                <a:avLst/>
              </a:prstGeom>
              <a:blipFill>
                <a:blip r:embed="rId6"/>
                <a:stretch>
                  <a:fillRect l="-2262" t="-12500" b="-3437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A3F14F7-7AC4-4144-A8B4-EFA5F6A879C3}"/>
              </a:ext>
            </a:extLst>
          </p:cNvPr>
          <p:cNvSpPr txBox="1"/>
          <p:nvPr/>
        </p:nvSpPr>
        <p:spPr>
          <a:xfrm>
            <a:off x="1337095" y="5035818"/>
            <a:ext cx="1155894" cy="584775"/>
          </a:xfrm>
          <a:prstGeom prst="rect">
            <a:avLst/>
          </a:prstGeom>
          <a:noFill/>
        </p:spPr>
        <p:txBody>
          <a:bodyPr wrap="none" rtlCol="0">
            <a:spAutoFit/>
          </a:bodyPr>
          <a:lstStyle/>
          <a:p>
            <a:r>
              <a:rPr lang="en-US" sz="3200" b="1" dirty="0">
                <a:solidFill>
                  <a:schemeClr val="accent1"/>
                </a:solidFill>
              </a:rPr>
              <a:t>white</a:t>
            </a:r>
          </a:p>
        </p:txBody>
      </p:sp>
      <p:cxnSp>
        <p:nvCxnSpPr>
          <p:cNvPr id="11" name="Straight Connector 10">
            <a:extLst>
              <a:ext uri="{FF2B5EF4-FFF2-40B4-BE49-F238E27FC236}">
                <a16:creationId xmlns:a16="http://schemas.microsoft.com/office/drawing/2014/main" id="{AB0E2961-6E68-4666-9DB2-EEFF7443F137}"/>
              </a:ext>
            </a:extLst>
          </p:cNvPr>
          <p:cNvCxnSpPr>
            <a:cxnSpLocks/>
          </p:cNvCxnSpPr>
          <p:nvPr/>
        </p:nvCxnSpPr>
        <p:spPr>
          <a:xfrm flipH="1">
            <a:off x="2072640" y="4517384"/>
            <a:ext cx="500492" cy="61275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922F4EA-5ABD-4BFE-AF64-CE99EBDB7BFA}"/>
              </a:ext>
            </a:extLst>
          </p:cNvPr>
          <p:cNvSpPr txBox="1"/>
          <p:nvPr/>
        </p:nvSpPr>
        <p:spPr>
          <a:xfrm>
            <a:off x="3217158" y="5022296"/>
            <a:ext cx="965521" cy="584775"/>
          </a:xfrm>
          <a:prstGeom prst="rect">
            <a:avLst/>
          </a:prstGeom>
          <a:noFill/>
        </p:spPr>
        <p:txBody>
          <a:bodyPr wrap="none" rtlCol="0">
            <a:spAutoFit/>
          </a:bodyPr>
          <a:lstStyle/>
          <a:p>
            <a:r>
              <a:rPr lang="en-US" sz="3200" b="1" dirty="0">
                <a:solidFill>
                  <a:schemeClr val="accent1"/>
                </a:solidFill>
              </a:rPr>
              <a:t>cyan</a:t>
            </a:r>
          </a:p>
        </p:txBody>
      </p:sp>
      <p:cxnSp>
        <p:nvCxnSpPr>
          <p:cNvPr id="14" name="Straight Connector 13">
            <a:extLst>
              <a:ext uri="{FF2B5EF4-FFF2-40B4-BE49-F238E27FC236}">
                <a16:creationId xmlns:a16="http://schemas.microsoft.com/office/drawing/2014/main" id="{C5B62E9E-E257-4474-908B-F15CC0D46C00}"/>
              </a:ext>
            </a:extLst>
          </p:cNvPr>
          <p:cNvCxnSpPr>
            <a:cxnSpLocks/>
          </p:cNvCxnSpPr>
          <p:nvPr/>
        </p:nvCxnSpPr>
        <p:spPr>
          <a:xfrm>
            <a:off x="3727429" y="4479448"/>
            <a:ext cx="0" cy="6506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AF3F8A-0A9F-4DA7-804B-53C0D2FED093}"/>
              </a:ext>
            </a:extLst>
          </p:cNvPr>
          <p:cNvCxnSpPr>
            <a:cxnSpLocks/>
          </p:cNvCxnSpPr>
          <p:nvPr/>
        </p:nvCxnSpPr>
        <p:spPr>
          <a:xfrm>
            <a:off x="5853409" y="4494991"/>
            <a:ext cx="158771" cy="63515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3DB3FCC-6F96-4225-B72D-468AA48AE786}"/>
              </a:ext>
            </a:extLst>
          </p:cNvPr>
          <p:cNvSpPr txBox="1"/>
          <p:nvPr/>
        </p:nvSpPr>
        <p:spPr>
          <a:xfrm>
            <a:off x="5566433" y="5022296"/>
            <a:ext cx="931665" cy="584775"/>
          </a:xfrm>
          <a:prstGeom prst="rect">
            <a:avLst/>
          </a:prstGeom>
          <a:noFill/>
        </p:spPr>
        <p:txBody>
          <a:bodyPr wrap="none" rtlCol="0">
            <a:spAutoFit/>
          </a:bodyPr>
          <a:lstStyle/>
          <a:p>
            <a:r>
              <a:rPr lang="en-US" sz="3200" b="1" dirty="0">
                <a:solidFill>
                  <a:schemeClr val="accent1"/>
                </a:solidFill>
              </a:rPr>
              <a:t>blue</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8411FD8-FCE1-4506-B5BD-2F3D9DAB7F5F}"/>
                  </a:ext>
                </a:extLst>
              </p:cNvPr>
              <p:cNvSpPr txBox="1"/>
              <p:nvPr/>
            </p:nvSpPr>
            <p:spPr>
              <a:xfrm>
                <a:off x="600609" y="5642671"/>
                <a:ext cx="6931128" cy="584775"/>
              </a:xfrm>
              <a:prstGeom prst="rect">
                <a:avLst/>
              </a:prstGeom>
              <a:noFill/>
            </p:spPr>
            <p:txBody>
              <a:bodyPr wrap="none" rtlCol="0">
                <a:spAutoFit/>
              </a:bodyPr>
              <a:lstStyle/>
              <a:p>
                <a14:m>
                  <m:oMath xmlns:m="http://schemas.openxmlformats.org/officeDocument/2006/math">
                    <m:sSub>
                      <m:sSubPr>
                        <m:ctrlPr>
                          <a:rPr lang="en-US" sz="3200" b="1" i="1" smtClean="0">
                            <a:solidFill>
                              <a:schemeClr val="accent1"/>
                            </a:solidFill>
                            <a:latin typeface="Cambria Math" panose="02040503050406030204" pitchFamily="18" charset="0"/>
                          </a:rPr>
                        </m:ctrlPr>
                      </m:sSubPr>
                      <m:e>
                        <m:r>
                          <a:rPr lang="en-US" sz="3200" b="1" i="1" smtClean="0">
                            <a:solidFill>
                              <a:schemeClr val="accent1"/>
                            </a:solidFill>
                            <a:latin typeface="Cambria Math" panose="02040503050406030204" pitchFamily="18" charset="0"/>
                          </a:rPr>
                          <m:t>𝑺</m:t>
                        </m:r>
                      </m:e>
                      <m:sub>
                        <m:r>
                          <a:rPr lang="en-US" sz="3200" b="1" i="1">
                            <a:solidFill>
                              <a:schemeClr val="accent1"/>
                            </a:solidFill>
                            <a:latin typeface="Cambria Math" panose="02040503050406030204" pitchFamily="18" charset="0"/>
                            <a:ea typeface="Cambria Math" panose="02040503050406030204" pitchFamily="18" charset="0"/>
                          </a:rPr>
                          <m:t>∎</m:t>
                        </m:r>
                      </m:sub>
                    </m:sSub>
                    <m:r>
                      <a:rPr lang="en-US" sz="3200" b="1" i="0" smtClean="0">
                        <a:solidFill>
                          <a:schemeClr val="accent1"/>
                        </a:solidFill>
                        <a:latin typeface="Cambria Math" panose="02040503050406030204" pitchFamily="18" charset="0"/>
                      </a:rPr>
                      <m:t>: </m:t>
                    </m:r>
                  </m:oMath>
                </a14:m>
                <a:r>
                  <a:rPr lang="en-US" sz="3200" b="1" dirty="0">
                    <a:solidFill>
                      <a:schemeClr val="accent1"/>
                    </a:solidFill>
                  </a:rPr>
                  <a:t>Precomputed reconstructed spectra</a:t>
                </a:r>
              </a:p>
            </p:txBody>
          </p:sp>
        </mc:Choice>
        <mc:Fallback xmlns="">
          <p:sp>
            <p:nvSpPr>
              <p:cNvPr id="19" name="TextBox 18">
                <a:extLst>
                  <a:ext uri="{FF2B5EF4-FFF2-40B4-BE49-F238E27FC236}">
                    <a16:creationId xmlns:a16="http://schemas.microsoft.com/office/drawing/2014/main" id="{E8411FD8-FCE1-4506-B5BD-2F3D9DAB7F5F}"/>
                  </a:ext>
                </a:extLst>
              </p:cNvPr>
              <p:cNvSpPr txBox="1">
                <a:spLocks noRot="1" noChangeAspect="1" noMove="1" noResize="1" noEditPoints="1" noAdjustHandles="1" noChangeArrowheads="1" noChangeShapeType="1" noTextEdit="1"/>
              </p:cNvSpPr>
              <p:nvPr/>
            </p:nvSpPr>
            <p:spPr>
              <a:xfrm>
                <a:off x="600609" y="5642671"/>
                <a:ext cx="6931128" cy="584775"/>
              </a:xfrm>
              <a:prstGeom prst="rect">
                <a:avLst/>
              </a:prstGeom>
              <a:blipFill>
                <a:blip r:embed="rId7"/>
                <a:stretch>
                  <a:fillRect t="-12500" r="-1671" b="-34375"/>
                </a:stretch>
              </a:blipFill>
            </p:spPr>
            <p:txBody>
              <a:bodyPr/>
              <a:lstStyle/>
              <a:p>
                <a:r>
                  <a:rPr lang="en-US">
                    <a:noFill/>
                  </a:rPr>
                  <a:t> </a:t>
                </a:r>
              </a:p>
            </p:txBody>
          </p:sp>
        </mc:Fallback>
      </mc:AlternateContent>
    </p:spTree>
    <p:extLst>
      <p:ext uri="{BB962C8B-B14F-4D97-AF65-F5344CB8AC3E}">
        <p14:creationId xmlns:p14="http://schemas.microsoft.com/office/powerpoint/2010/main" val="3218781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B23A-1696-4CCC-86BF-7CB938CFF7E8}"/>
              </a:ext>
            </a:extLst>
          </p:cNvPr>
          <p:cNvSpPr>
            <a:spLocks noGrp="1"/>
          </p:cNvSpPr>
          <p:nvPr>
            <p:ph type="title"/>
          </p:nvPr>
        </p:nvSpPr>
        <p:spPr/>
        <p:txBody>
          <a:bodyPr/>
          <a:lstStyle/>
          <a:p>
            <a:r>
              <a:rPr lang="en-US" dirty="0"/>
              <a:t>Related work</a:t>
            </a:r>
          </a:p>
        </p:txBody>
      </p:sp>
      <p:sp>
        <p:nvSpPr>
          <p:cNvPr id="3" name="Content Placeholder 2">
            <a:extLst>
              <a:ext uri="{FF2B5EF4-FFF2-40B4-BE49-F238E27FC236}">
                <a16:creationId xmlns:a16="http://schemas.microsoft.com/office/drawing/2014/main" id="{78593257-CF8C-4708-98A8-B5E0B150B6FA}"/>
              </a:ext>
            </a:extLst>
          </p:cNvPr>
          <p:cNvSpPr>
            <a:spLocks noGrp="1"/>
          </p:cNvSpPr>
          <p:nvPr>
            <p:ph idx="1"/>
          </p:nvPr>
        </p:nvSpPr>
        <p:spPr/>
        <p:txBody>
          <a:bodyPr/>
          <a:lstStyle/>
          <a:p>
            <a:r>
              <a:rPr lang="en-US" dirty="0"/>
              <a:t>Approaches in computer graphics</a:t>
            </a:r>
          </a:p>
          <a:p>
            <a:pPr lvl="1"/>
            <a:r>
              <a:rPr lang="en-US" dirty="0"/>
              <a:t>Uses the heuristic that natural spectra is </a:t>
            </a:r>
            <a:r>
              <a:rPr lang="en-US" i="1" dirty="0"/>
              <a:t>smooth</a:t>
            </a:r>
          </a:p>
        </p:txBody>
      </p:sp>
      <p:grpSp>
        <p:nvGrpSpPr>
          <p:cNvPr id="10" name="Group 9">
            <a:extLst>
              <a:ext uri="{FF2B5EF4-FFF2-40B4-BE49-F238E27FC236}">
                <a16:creationId xmlns:a16="http://schemas.microsoft.com/office/drawing/2014/main" id="{76CB72A5-0EE5-4AC4-A09C-A9C4482A791F}"/>
              </a:ext>
            </a:extLst>
          </p:cNvPr>
          <p:cNvGrpSpPr/>
          <p:nvPr/>
        </p:nvGrpSpPr>
        <p:grpSpPr>
          <a:xfrm>
            <a:off x="5195065" y="3208052"/>
            <a:ext cx="5282545" cy="3180263"/>
            <a:chOff x="1177664" y="3184073"/>
            <a:chExt cx="5282545" cy="3180263"/>
          </a:xfrm>
        </p:grpSpPr>
        <p:pic>
          <p:nvPicPr>
            <p:cNvPr id="5" name="Picture 4">
              <a:extLst>
                <a:ext uri="{FF2B5EF4-FFF2-40B4-BE49-F238E27FC236}">
                  <a16:creationId xmlns:a16="http://schemas.microsoft.com/office/drawing/2014/main" id="{C9347782-1F56-4837-8AFC-47958BBB4A53}"/>
                </a:ext>
              </a:extLst>
            </p:cNvPr>
            <p:cNvPicPr>
              <a:picLocks noChangeAspect="1"/>
            </p:cNvPicPr>
            <p:nvPr/>
          </p:nvPicPr>
          <p:blipFill>
            <a:blip r:embed="rId3"/>
            <a:stretch>
              <a:fillRect/>
            </a:stretch>
          </p:blipFill>
          <p:spPr>
            <a:xfrm>
              <a:off x="1177664" y="3184073"/>
              <a:ext cx="5282545" cy="2706632"/>
            </a:xfrm>
            <a:prstGeom prst="rect">
              <a:avLst/>
            </a:prstGeom>
          </p:spPr>
        </p:pic>
        <p:sp>
          <p:nvSpPr>
            <p:cNvPr id="7" name="TextBox 6">
              <a:extLst>
                <a:ext uri="{FF2B5EF4-FFF2-40B4-BE49-F238E27FC236}">
                  <a16:creationId xmlns:a16="http://schemas.microsoft.com/office/drawing/2014/main" id="{4726E235-E4FD-4BE1-B0D9-01F506F6CD6E}"/>
                </a:ext>
              </a:extLst>
            </p:cNvPr>
            <p:cNvSpPr txBox="1"/>
            <p:nvPr/>
          </p:nvSpPr>
          <p:spPr>
            <a:xfrm>
              <a:off x="2330688" y="5841116"/>
              <a:ext cx="2866169" cy="523220"/>
            </a:xfrm>
            <a:prstGeom prst="rect">
              <a:avLst/>
            </a:prstGeom>
            <a:noFill/>
          </p:spPr>
          <p:txBody>
            <a:bodyPr wrap="none" rtlCol="0">
              <a:spAutoFit/>
            </a:bodyPr>
            <a:lstStyle/>
            <a:p>
              <a:r>
                <a:rPr lang="en-US" sz="2800" dirty="0"/>
                <a:t>[Meng et al. 2015]</a:t>
              </a:r>
            </a:p>
          </p:txBody>
        </p:sp>
      </p:grpSp>
      <p:grpSp>
        <p:nvGrpSpPr>
          <p:cNvPr id="11" name="Group 10">
            <a:extLst>
              <a:ext uri="{FF2B5EF4-FFF2-40B4-BE49-F238E27FC236}">
                <a16:creationId xmlns:a16="http://schemas.microsoft.com/office/drawing/2014/main" id="{FD011540-F490-4A5E-AC29-BC0FB5710CCA}"/>
              </a:ext>
            </a:extLst>
          </p:cNvPr>
          <p:cNvGrpSpPr/>
          <p:nvPr/>
        </p:nvGrpSpPr>
        <p:grpSpPr>
          <a:xfrm>
            <a:off x="1486760" y="3248468"/>
            <a:ext cx="3487096" cy="3180263"/>
            <a:chOff x="6799673" y="3184073"/>
            <a:chExt cx="3487096" cy="3180263"/>
          </a:xfrm>
        </p:grpSpPr>
        <p:pic>
          <p:nvPicPr>
            <p:cNvPr id="4" name="Picture 3">
              <a:extLst>
                <a:ext uri="{FF2B5EF4-FFF2-40B4-BE49-F238E27FC236}">
                  <a16:creationId xmlns:a16="http://schemas.microsoft.com/office/drawing/2014/main" id="{0B11E96E-CC0F-442A-9B3D-8B2199EB38A5}"/>
                </a:ext>
              </a:extLst>
            </p:cNvPr>
            <p:cNvPicPr>
              <a:picLocks noChangeAspect="1"/>
            </p:cNvPicPr>
            <p:nvPr/>
          </p:nvPicPr>
          <p:blipFill>
            <a:blip r:embed="rId4"/>
            <a:stretch>
              <a:fillRect/>
            </a:stretch>
          </p:blipFill>
          <p:spPr>
            <a:xfrm>
              <a:off x="6799673" y="3184073"/>
              <a:ext cx="3487096" cy="2618144"/>
            </a:xfrm>
            <a:prstGeom prst="rect">
              <a:avLst/>
            </a:prstGeom>
          </p:spPr>
        </p:pic>
        <p:sp>
          <p:nvSpPr>
            <p:cNvPr id="8" name="TextBox 7">
              <a:extLst>
                <a:ext uri="{FF2B5EF4-FFF2-40B4-BE49-F238E27FC236}">
                  <a16:creationId xmlns:a16="http://schemas.microsoft.com/office/drawing/2014/main" id="{5960F489-E495-4E56-9C56-0031A5968F7F}"/>
                </a:ext>
              </a:extLst>
            </p:cNvPr>
            <p:cNvSpPr txBox="1"/>
            <p:nvPr/>
          </p:nvSpPr>
          <p:spPr>
            <a:xfrm>
              <a:off x="7536374" y="5841116"/>
              <a:ext cx="2013693" cy="523220"/>
            </a:xfrm>
            <a:prstGeom prst="rect">
              <a:avLst/>
            </a:prstGeom>
            <a:noFill/>
          </p:spPr>
          <p:txBody>
            <a:bodyPr wrap="none" rtlCol="0">
              <a:spAutoFit/>
            </a:bodyPr>
            <a:lstStyle/>
            <a:p>
              <a:r>
                <a:rPr lang="en-US" sz="2800" dirty="0"/>
                <a:t>[Smits 1999]</a:t>
              </a:r>
            </a:p>
          </p:txBody>
        </p:sp>
      </p:grpSp>
      <p:grpSp>
        <p:nvGrpSpPr>
          <p:cNvPr id="6" name="Group 5">
            <a:extLst>
              <a:ext uri="{FF2B5EF4-FFF2-40B4-BE49-F238E27FC236}">
                <a16:creationId xmlns:a16="http://schemas.microsoft.com/office/drawing/2014/main" id="{58D8B43C-13C8-4C1B-8923-19E1E07CC4A4}"/>
              </a:ext>
            </a:extLst>
          </p:cNvPr>
          <p:cNvGrpSpPr/>
          <p:nvPr/>
        </p:nvGrpSpPr>
        <p:grpSpPr>
          <a:xfrm>
            <a:off x="-381000" y="-209550"/>
            <a:ext cx="13068300" cy="7372350"/>
            <a:chOff x="-381000" y="-209550"/>
            <a:chExt cx="13068300" cy="7372350"/>
          </a:xfrm>
        </p:grpSpPr>
        <p:sp>
          <p:nvSpPr>
            <p:cNvPr id="12" name="Rectangle 11">
              <a:extLst>
                <a:ext uri="{FF2B5EF4-FFF2-40B4-BE49-F238E27FC236}">
                  <a16:creationId xmlns:a16="http://schemas.microsoft.com/office/drawing/2014/main" id="{99A8F65A-D5B7-4239-8B69-F3D35E339FB2}"/>
                </a:ext>
              </a:extLst>
            </p:cNvPr>
            <p:cNvSpPr/>
            <p:nvPr/>
          </p:nvSpPr>
          <p:spPr>
            <a:xfrm>
              <a:off x="-381000" y="-209550"/>
              <a:ext cx="13068300" cy="73723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A1EAD85-193E-4588-ACBD-A1E1748B7BA0}"/>
                </a:ext>
              </a:extLst>
            </p:cNvPr>
            <p:cNvGrpSpPr/>
            <p:nvPr/>
          </p:nvGrpSpPr>
          <p:grpSpPr>
            <a:xfrm>
              <a:off x="-381000" y="2625212"/>
              <a:ext cx="13068300" cy="1794387"/>
              <a:chOff x="-1524000" y="4648200"/>
              <a:chExt cx="12192000" cy="1676400"/>
            </a:xfrm>
          </p:grpSpPr>
          <p:sp>
            <p:nvSpPr>
              <p:cNvPr id="14" name="Rectangle 13">
                <a:extLst>
                  <a:ext uri="{FF2B5EF4-FFF2-40B4-BE49-F238E27FC236}">
                    <a16:creationId xmlns:a16="http://schemas.microsoft.com/office/drawing/2014/main" id="{F44B9F3F-6EB4-4D96-A787-7E9C5C3C2F9B}"/>
                  </a:ext>
                </a:extLst>
              </p:cNvPr>
              <p:cNvSpPr/>
              <p:nvPr/>
            </p:nvSpPr>
            <p:spPr>
              <a:xfrm>
                <a:off x="-1524000" y="4648200"/>
                <a:ext cx="12192000" cy="1676400"/>
              </a:xfrm>
              <a:prstGeom prst="rect">
                <a:avLst/>
              </a:prstGeom>
              <a:solidFill>
                <a:schemeClr val="accent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テキスト ボックス 74">
                <a:extLst>
                  <a:ext uri="{FF2B5EF4-FFF2-40B4-BE49-F238E27FC236}">
                    <a16:creationId xmlns:a16="http://schemas.microsoft.com/office/drawing/2014/main" id="{AC35A09E-00D7-4105-9AB5-5E2268C5F415}"/>
                  </a:ext>
                </a:extLst>
              </p:cNvPr>
              <p:cNvSpPr txBox="1"/>
              <p:nvPr/>
            </p:nvSpPr>
            <p:spPr>
              <a:xfrm>
                <a:off x="-1524000" y="5098221"/>
                <a:ext cx="12192000" cy="776356"/>
              </a:xfrm>
              <a:prstGeom prst="rect">
                <a:avLst/>
              </a:prstGeom>
              <a:noFill/>
            </p:spPr>
            <p:txBody>
              <a:bodyPr wrap="square" rtlCol="0" anchor="ctr">
                <a:spAutoFit/>
              </a:bodyPr>
              <a:lstStyle/>
              <a:p>
                <a:pPr lvl="1" algn="ctr"/>
                <a:r>
                  <a:rPr lang="en-US" sz="4800" dirty="0">
                    <a:solidFill>
                      <a:schemeClr val="bg1"/>
                    </a:solidFill>
                  </a:rPr>
                  <a:t>Ignores actual shapes of measured spectra</a:t>
                </a:r>
                <a:endParaRPr lang="en-US" sz="4800" b="1" i="1" dirty="0">
                  <a:solidFill>
                    <a:schemeClr val="bg1"/>
                  </a:solidFill>
                </a:endParaRPr>
              </a:p>
            </p:txBody>
          </p:sp>
        </p:grpSp>
      </p:grpSp>
    </p:spTree>
    <p:extLst>
      <p:ext uri="{BB962C8B-B14F-4D97-AF65-F5344CB8AC3E}">
        <p14:creationId xmlns:p14="http://schemas.microsoft.com/office/powerpoint/2010/main" val="386196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A9BB3-8DB1-4B79-8AE1-AF495ACE52FF}"/>
              </a:ext>
            </a:extLst>
          </p:cNvPr>
          <p:cNvSpPr>
            <a:spLocks noGrp="1"/>
          </p:cNvSpPr>
          <p:nvPr>
            <p:ph type="title"/>
          </p:nvPr>
        </p:nvSpPr>
        <p:spPr/>
        <p:txBody>
          <a:bodyPr>
            <a:normAutofit/>
          </a:bodyPr>
          <a:lstStyle/>
          <a:p>
            <a:r>
              <a:rPr lang="en-US" dirty="0"/>
              <a:t>Color shift due to interreflection</a:t>
            </a:r>
          </a:p>
        </p:txBody>
      </p:sp>
      <p:pic>
        <p:nvPicPr>
          <p:cNvPr id="8" name="Content Placeholder 7">
            <a:extLst>
              <a:ext uri="{FF2B5EF4-FFF2-40B4-BE49-F238E27FC236}">
                <a16:creationId xmlns:a16="http://schemas.microsoft.com/office/drawing/2014/main" id="{4CDEDDDB-AFC4-4CEB-A1C8-3E66C9260E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4718" y="2215226"/>
            <a:ext cx="2772163" cy="2781641"/>
          </a:xfrm>
        </p:spPr>
      </p:pic>
      <p:pic>
        <p:nvPicPr>
          <p:cNvPr id="10" name="Picture 9">
            <a:extLst>
              <a:ext uri="{FF2B5EF4-FFF2-40B4-BE49-F238E27FC236}">
                <a16:creationId xmlns:a16="http://schemas.microsoft.com/office/drawing/2014/main" id="{A91D994D-93A6-4D33-8CC8-85E64FA22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6757" y="2215226"/>
            <a:ext cx="2772162" cy="2781688"/>
          </a:xfrm>
          <a:prstGeom prst="rect">
            <a:avLst/>
          </a:prstGeom>
        </p:spPr>
      </p:pic>
      <p:sp>
        <p:nvSpPr>
          <p:cNvPr id="11" name="AutoShape 2" descr="en-resource://database/116875:0">
            <a:extLst>
              <a:ext uri="{FF2B5EF4-FFF2-40B4-BE49-F238E27FC236}">
                <a16:creationId xmlns:a16="http://schemas.microsoft.com/office/drawing/2014/main" id="{7BA92E99-FAB2-4961-9777-33DF22666D14}"/>
              </a:ext>
            </a:extLst>
          </p:cNvPr>
          <p:cNvSpPr>
            <a:spLocks noChangeAspect="1" noChangeArrowheads="1"/>
          </p:cNvSpPr>
          <p:nvPr/>
        </p:nvSpPr>
        <p:spPr bwMode="auto">
          <a:xfrm>
            <a:off x="4580313" y="345367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595C8133-424A-4D75-B5BF-8EE457D50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8794" y="2215226"/>
            <a:ext cx="2762636" cy="2772162"/>
          </a:xfrm>
          <a:prstGeom prst="rect">
            <a:avLst/>
          </a:prstGeom>
        </p:spPr>
      </p:pic>
      <p:pic>
        <p:nvPicPr>
          <p:cNvPr id="16" name="Picture 15">
            <a:extLst>
              <a:ext uri="{FF2B5EF4-FFF2-40B4-BE49-F238E27FC236}">
                <a16:creationId xmlns:a16="http://schemas.microsoft.com/office/drawing/2014/main" id="{CF501B5C-155C-4177-A705-051AD26405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1305" y="2215226"/>
            <a:ext cx="2762636" cy="2791117"/>
          </a:xfrm>
          <a:prstGeom prst="rect">
            <a:avLst/>
          </a:prstGeom>
        </p:spPr>
      </p:pic>
      <p:sp>
        <p:nvSpPr>
          <p:cNvPr id="17" name="TextBox 16">
            <a:extLst>
              <a:ext uri="{FF2B5EF4-FFF2-40B4-BE49-F238E27FC236}">
                <a16:creationId xmlns:a16="http://schemas.microsoft.com/office/drawing/2014/main" id="{3355747D-8883-4C61-BF71-CB518292A93D}"/>
              </a:ext>
            </a:extLst>
          </p:cNvPr>
          <p:cNvSpPr txBox="1"/>
          <p:nvPr/>
        </p:nvSpPr>
        <p:spPr>
          <a:xfrm>
            <a:off x="934487" y="5006343"/>
            <a:ext cx="1852623" cy="584775"/>
          </a:xfrm>
          <a:prstGeom prst="rect">
            <a:avLst/>
          </a:prstGeom>
          <a:noFill/>
        </p:spPr>
        <p:txBody>
          <a:bodyPr wrap="none" rtlCol="0">
            <a:spAutoFit/>
          </a:bodyPr>
          <a:lstStyle/>
          <a:p>
            <a:r>
              <a:rPr lang="en-US" sz="3200" dirty="0"/>
              <a:t>Reference</a:t>
            </a:r>
          </a:p>
        </p:txBody>
      </p:sp>
      <p:sp>
        <p:nvSpPr>
          <p:cNvPr id="18" name="TextBox 17">
            <a:extLst>
              <a:ext uri="{FF2B5EF4-FFF2-40B4-BE49-F238E27FC236}">
                <a16:creationId xmlns:a16="http://schemas.microsoft.com/office/drawing/2014/main" id="{EE114479-DE0D-4687-822F-A5D6D7EB6A3E}"/>
              </a:ext>
            </a:extLst>
          </p:cNvPr>
          <p:cNvSpPr txBox="1"/>
          <p:nvPr/>
        </p:nvSpPr>
        <p:spPr>
          <a:xfrm>
            <a:off x="4032727" y="5031360"/>
            <a:ext cx="1095172" cy="584775"/>
          </a:xfrm>
          <a:prstGeom prst="rect">
            <a:avLst/>
          </a:prstGeom>
          <a:noFill/>
        </p:spPr>
        <p:txBody>
          <a:bodyPr wrap="none" rtlCol="0">
            <a:spAutoFit/>
          </a:bodyPr>
          <a:lstStyle/>
          <a:p>
            <a:r>
              <a:rPr lang="en-US" sz="3200" dirty="0"/>
              <a:t>Smits</a:t>
            </a:r>
          </a:p>
        </p:txBody>
      </p:sp>
      <p:sp>
        <p:nvSpPr>
          <p:cNvPr id="19" name="TextBox 18">
            <a:extLst>
              <a:ext uri="{FF2B5EF4-FFF2-40B4-BE49-F238E27FC236}">
                <a16:creationId xmlns:a16="http://schemas.microsoft.com/office/drawing/2014/main" id="{17A8EA19-5EBF-4F51-AD9C-EF1DA728DBAC}"/>
              </a:ext>
            </a:extLst>
          </p:cNvPr>
          <p:cNvSpPr txBox="1"/>
          <p:nvPr/>
        </p:nvSpPr>
        <p:spPr>
          <a:xfrm>
            <a:off x="6573800" y="5006343"/>
            <a:ext cx="2070823" cy="584775"/>
          </a:xfrm>
          <a:prstGeom prst="rect">
            <a:avLst/>
          </a:prstGeom>
          <a:noFill/>
        </p:spPr>
        <p:txBody>
          <a:bodyPr wrap="none" rtlCol="0">
            <a:spAutoFit/>
          </a:bodyPr>
          <a:lstStyle/>
          <a:p>
            <a:r>
              <a:rPr lang="en-US" sz="3200" dirty="0"/>
              <a:t>Meng et al.</a:t>
            </a:r>
          </a:p>
        </p:txBody>
      </p:sp>
      <p:sp>
        <p:nvSpPr>
          <p:cNvPr id="20" name="TextBox 19">
            <a:extLst>
              <a:ext uri="{FF2B5EF4-FFF2-40B4-BE49-F238E27FC236}">
                <a16:creationId xmlns:a16="http://schemas.microsoft.com/office/drawing/2014/main" id="{101ABDE7-BAC7-410B-879F-EC74C343A873}"/>
              </a:ext>
            </a:extLst>
          </p:cNvPr>
          <p:cNvSpPr txBox="1"/>
          <p:nvPr/>
        </p:nvSpPr>
        <p:spPr>
          <a:xfrm>
            <a:off x="9891722" y="5003767"/>
            <a:ext cx="985976" cy="584775"/>
          </a:xfrm>
          <a:prstGeom prst="rect">
            <a:avLst/>
          </a:prstGeom>
          <a:noFill/>
        </p:spPr>
        <p:txBody>
          <a:bodyPr wrap="none" rtlCol="0">
            <a:spAutoFit/>
          </a:bodyPr>
          <a:lstStyle/>
          <a:p>
            <a:r>
              <a:rPr lang="en-US" sz="3200" b="1" dirty="0"/>
              <a:t>Ours</a:t>
            </a:r>
          </a:p>
        </p:txBody>
      </p:sp>
      <p:grpSp>
        <p:nvGrpSpPr>
          <p:cNvPr id="23" name="Group 22">
            <a:extLst>
              <a:ext uri="{FF2B5EF4-FFF2-40B4-BE49-F238E27FC236}">
                <a16:creationId xmlns:a16="http://schemas.microsoft.com/office/drawing/2014/main" id="{FFD94CD3-F847-458A-8024-A72937C1C974}"/>
              </a:ext>
            </a:extLst>
          </p:cNvPr>
          <p:cNvGrpSpPr/>
          <p:nvPr/>
        </p:nvGrpSpPr>
        <p:grpSpPr>
          <a:xfrm>
            <a:off x="3246880" y="2094807"/>
            <a:ext cx="5684425" cy="4398067"/>
            <a:chOff x="3246880" y="2094807"/>
            <a:chExt cx="5684425" cy="4398067"/>
          </a:xfrm>
        </p:grpSpPr>
        <p:sp>
          <p:nvSpPr>
            <p:cNvPr id="21" name="TextBox 20">
              <a:extLst>
                <a:ext uri="{FF2B5EF4-FFF2-40B4-BE49-F238E27FC236}">
                  <a16:creationId xmlns:a16="http://schemas.microsoft.com/office/drawing/2014/main" id="{97339B79-193C-46E2-B5C3-D04C1FE1BCE7}"/>
                </a:ext>
              </a:extLst>
            </p:cNvPr>
            <p:cNvSpPr txBox="1"/>
            <p:nvPr/>
          </p:nvSpPr>
          <p:spPr>
            <a:xfrm>
              <a:off x="4661322" y="5610073"/>
              <a:ext cx="2815194" cy="830997"/>
            </a:xfrm>
            <a:prstGeom prst="rect">
              <a:avLst/>
            </a:prstGeom>
            <a:noFill/>
          </p:spPr>
          <p:txBody>
            <a:bodyPr wrap="none" rtlCol="0">
              <a:spAutoFit/>
            </a:bodyPr>
            <a:lstStyle/>
            <a:p>
              <a:r>
                <a:rPr lang="en-US" sz="4800" b="1" dirty="0">
                  <a:solidFill>
                    <a:schemeClr val="accent1"/>
                  </a:solidFill>
                </a:rPr>
                <a:t>Color shift</a:t>
              </a:r>
            </a:p>
          </p:txBody>
        </p:sp>
        <p:sp>
          <p:nvSpPr>
            <p:cNvPr id="22" name="Rounded Rectangle 36">
              <a:extLst>
                <a:ext uri="{FF2B5EF4-FFF2-40B4-BE49-F238E27FC236}">
                  <a16:creationId xmlns:a16="http://schemas.microsoft.com/office/drawing/2014/main" id="{0986C2D9-407F-44D9-A286-2C2E2E3D57FB}"/>
                </a:ext>
              </a:extLst>
            </p:cNvPr>
            <p:cNvSpPr/>
            <p:nvPr/>
          </p:nvSpPr>
          <p:spPr>
            <a:xfrm>
              <a:off x="3246880" y="2094807"/>
              <a:ext cx="5684425" cy="4398067"/>
            </a:xfrm>
            <a:prstGeom prst="roundRect">
              <a:avLst>
                <a:gd name="adj" fmla="val 615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4838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A8F4-77E6-40E4-96AB-84C9116F88CC}"/>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3EA026CA-6DF8-4C64-B130-4BB50006E0C5}"/>
              </a:ext>
            </a:extLst>
          </p:cNvPr>
          <p:cNvSpPr>
            <a:spLocks noGrp="1"/>
          </p:cNvSpPr>
          <p:nvPr>
            <p:ph idx="1"/>
          </p:nvPr>
        </p:nvSpPr>
        <p:spPr>
          <a:xfrm>
            <a:off x="400050" y="1469571"/>
            <a:ext cx="6700838" cy="4707392"/>
          </a:xfrm>
        </p:spPr>
        <p:txBody>
          <a:bodyPr>
            <a:normAutofit fontScale="92500"/>
          </a:bodyPr>
          <a:lstStyle/>
          <a:p>
            <a:r>
              <a:rPr lang="en-US" b="1" dirty="0"/>
              <a:t>Observation from color science field</a:t>
            </a:r>
          </a:p>
          <a:p>
            <a:pPr lvl="1"/>
            <a:r>
              <a:rPr lang="en-US" dirty="0"/>
              <a:t>Measured spectral reflectance can be accurately reproduced with a few principal components using principal component analysis (PCA)</a:t>
            </a:r>
            <a:br>
              <a:rPr lang="en-US" dirty="0"/>
            </a:br>
            <a:r>
              <a:rPr lang="en-US" sz="2800" dirty="0"/>
              <a:t>[Cohen 1964] [Fairman &amp; Brill 2004]</a:t>
            </a:r>
            <a:endParaRPr lang="en-US" dirty="0"/>
          </a:p>
        </p:txBody>
      </p:sp>
      <p:pic>
        <p:nvPicPr>
          <p:cNvPr id="4" name="Picture 3">
            <a:extLst>
              <a:ext uri="{FF2B5EF4-FFF2-40B4-BE49-F238E27FC236}">
                <a16:creationId xmlns:a16="http://schemas.microsoft.com/office/drawing/2014/main" id="{4ED18E30-1271-49D7-9FD1-E81921F88B9F}"/>
              </a:ext>
            </a:extLst>
          </p:cNvPr>
          <p:cNvPicPr>
            <a:picLocks noChangeAspect="1"/>
          </p:cNvPicPr>
          <p:nvPr/>
        </p:nvPicPr>
        <p:blipFill>
          <a:blip r:embed="rId3"/>
          <a:stretch>
            <a:fillRect/>
          </a:stretch>
        </p:blipFill>
        <p:spPr>
          <a:xfrm>
            <a:off x="7215188" y="2407158"/>
            <a:ext cx="4900612" cy="3136392"/>
          </a:xfrm>
          <a:prstGeom prst="rect">
            <a:avLst/>
          </a:prstGeom>
        </p:spPr>
      </p:pic>
      <p:sp>
        <p:nvSpPr>
          <p:cNvPr id="5" name="TextBox 4">
            <a:extLst>
              <a:ext uri="{FF2B5EF4-FFF2-40B4-BE49-F238E27FC236}">
                <a16:creationId xmlns:a16="http://schemas.microsoft.com/office/drawing/2014/main" id="{559BCEF2-DA68-40D3-8B71-5426F5D2A9D4}"/>
              </a:ext>
            </a:extLst>
          </p:cNvPr>
          <p:cNvSpPr txBox="1"/>
          <p:nvPr/>
        </p:nvSpPr>
        <p:spPr>
          <a:xfrm>
            <a:off x="8237926" y="5505450"/>
            <a:ext cx="3439724" cy="461665"/>
          </a:xfrm>
          <a:prstGeom prst="rect">
            <a:avLst/>
          </a:prstGeom>
          <a:noFill/>
        </p:spPr>
        <p:txBody>
          <a:bodyPr wrap="none" rtlCol="0">
            <a:spAutoFit/>
          </a:bodyPr>
          <a:lstStyle/>
          <a:p>
            <a:r>
              <a:rPr lang="en-US" sz="2400" dirty="0"/>
              <a:t># of principal components</a:t>
            </a:r>
          </a:p>
        </p:txBody>
      </p:sp>
      <p:sp>
        <p:nvSpPr>
          <p:cNvPr id="6" name="TextBox 5">
            <a:extLst>
              <a:ext uri="{FF2B5EF4-FFF2-40B4-BE49-F238E27FC236}">
                <a16:creationId xmlns:a16="http://schemas.microsoft.com/office/drawing/2014/main" id="{60B66FBF-8B62-4493-B867-63DCCD78F894}"/>
              </a:ext>
            </a:extLst>
          </p:cNvPr>
          <p:cNvSpPr txBox="1"/>
          <p:nvPr/>
        </p:nvSpPr>
        <p:spPr>
          <a:xfrm rot="16200000">
            <a:off x="5318528" y="3744521"/>
            <a:ext cx="3558154" cy="461665"/>
          </a:xfrm>
          <a:prstGeom prst="rect">
            <a:avLst/>
          </a:prstGeom>
          <a:noFill/>
        </p:spPr>
        <p:txBody>
          <a:bodyPr wrap="none" rtlCol="0">
            <a:spAutoFit/>
          </a:bodyPr>
          <a:lstStyle/>
          <a:p>
            <a:r>
              <a:rPr lang="en-US" sz="2400" dirty="0"/>
              <a:t>Ratio of explained variance</a:t>
            </a:r>
          </a:p>
        </p:txBody>
      </p:sp>
    </p:spTree>
    <p:extLst>
      <p:ext uri="{BB962C8B-B14F-4D97-AF65-F5344CB8AC3E}">
        <p14:creationId xmlns:p14="http://schemas.microsoft.com/office/powerpoint/2010/main" val="388416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2155-B8A7-4FA6-A948-7E20BB92FE01}"/>
              </a:ext>
            </a:extLst>
          </p:cNvPr>
          <p:cNvSpPr>
            <a:spLocks noGrp="1"/>
          </p:cNvSpPr>
          <p:nvPr>
            <p:ph type="title"/>
          </p:nvPr>
        </p:nvSpPr>
        <p:spPr/>
        <p:txBody>
          <a:bodyPr/>
          <a:lstStyle/>
          <a:p>
            <a:r>
              <a:rPr lang="en-US" dirty="0"/>
              <a:t>Contribution</a:t>
            </a:r>
          </a:p>
        </p:txBody>
      </p:sp>
      <p:sp>
        <p:nvSpPr>
          <p:cNvPr id="3" name="Content Placeholder 2">
            <a:extLst>
              <a:ext uri="{FF2B5EF4-FFF2-40B4-BE49-F238E27FC236}">
                <a16:creationId xmlns:a16="http://schemas.microsoft.com/office/drawing/2014/main" id="{7A0D6D8D-1951-46CF-9F90-7A026ABD8BE8}"/>
              </a:ext>
            </a:extLst>
          </p:cNvPr>
          <p:cNvSpPr>
            <a:spLocks noGrp="1"/>
          </p:cNvSpPr>
          <p:nvPr>
            <p:ph idx="1"/>
          </p:nvPr>
        </p:nvSpPr>
        <p:spPr/>
        <p:txBody>
          <a:bodyPr>
            <a:normAutofit lnSpcReduction="10000"/>
          </a:bodyPr>
          <a:lstStyle/>
          <a:p>
            <a:r>
              <a:rPr lang="en-US" b="1" dirty="0"/>
              <a:t>Data-driven</a:t>
            </a:r>
            <a:r>
              <a:rPr lang="en-US" dirty="0"/>
              <a:t> spectrum reconstruction from </a:t>
            </a:r>
            <a:r>
              <a:rPr lang="en-US" dirty="0" err="1"/>
              <a:t>tristimulus</a:t>
            </a:r>
            <a:r>
              <a:rPr lang="en-US" dirty="0"/>
              <a:t> colors </a:t>
            </a:r>
            <a:r>
              <a:rPr lang="en-US" b="1" dirty="0"/>
              <a:t>for rendering</a:t>
            </a:r>
          </a:p>
          <a:p>
            <a:pPr lvl="1"/>
            <a:r>
              <a:rPr lang="en-US" dirty="0"/>
              <a:t>Reformulates relationship between reflectance spectra and </a:t>
            </a:r>
            <a:r>
              <a:rPr lang="en-US" dirty="0" err="1"/>
              <a:t>tristimulus</a:t>
            </a:r>
            <a:r>
              <a:rPr lang="en-US" dirty="0"/>
              <a:t> colors with PCA</a:t>
            </a:r>
          </a:p>
          <a:p>
            <a:pPr lvl="1"/>
            <a:r>
              <a:rPr lang="en-US" dirty="0"/>
              <a:t>Greedy hierarchical clustering to minimize reconstruction errors</a:t>
            </a:r>
          </a:p>
          <a:p>
            <a:pPr lvl="1"/>
            <a:r>
              <a:rPr lang="en-US" dirty="0"/>
              <a:t>Simple runtime algorithm</a:t>
            </a:r>
          </a:p>
          <a:p>
            <a:pPr lvl="1"/>
            <a:endParaRPr lang="en-US" dirty="0"/>
          </a:p>
        </p:txBody>
      </p:sp>
    </p:spTree>
    <p:extLst>
      <p:ext uri="{BB962C8B-B14F-4D97-AF65-F5344CB8AC3E}">
        <p14:creationId xmlns:p14="http://schemas.microsoft.com/office/powerpoint/2010/main" val="4245949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77B8-4585-4ABB-9EE5-6D987B723186}"/>
              </a:ext>
            </a:extLst>
          </p:cNvPr>
          <p:cNvSpPr>
            <a:spLocks noGrp="1"/>
          </p:cNvSpPr>
          <p:nvPr>
            <p:ph type="title"/>
          </p:nvPr>
        </p:nvSpPr>
        <p:spPr/>
        <p:txBody>
          <a:bodyPr/>
          <a:lstStyle/>
          <a:p>
            <a:r>
              <a:rPr lang="en-US" dirty="0"/>
              <a:t>Design criteria</a:t>
            </a:r>
          </a:p>
        </p:txBody>
      </p:sp>
      <p:sp>
        <p:nvSpPr>
          <p:cNvPr id="3" name="Content Placeholder 2">
            <a:extLst>
              <a:ext uri="{FF2B5EF4-FFF2-40B4-BE49-F238E27FC236}">
                <a16:creationId xmlns:a16="http://schemas.microsoft.com/office/drawing/2014/main" id="{B58E03EE-537E-4850-ABB1-2119CDF4BD3E}"/>
              </a:ext>
            </a:extLst>
          </p:cNvPr>
          <p:cNvSpPr>
            <a:spLocks noGrp="1"/>
          </p:cNvSpPr>
          <p:nvPr>
            <p:ph idx="1"/>
          </p:nvPr>
        </p:nvSpPr>
        <p:spPr>
          <a:xfrm>
            <a:off x="838200" y="1469571"/>
            <a:ext cx="10515600" cy="3900451"/>
          </a:xfrm>
        </p:spPr>
        <p:txBody>
          <a:bodyPr>
            <a:normAutofit fontScale="85000" lnSpcReduction="20000"/>
          </a:bodyPr>
          <a:lstStyle/>
          <a:p>
            <a:r>
              <a:rPr lang="en-US" b="1" dirty="0"/>
              <a:t>Reproduction of spectra</a:t>
            </a:r>
          </a:p>
          <a:p>
            <a:pPr lvl="1"/>
            <a:r>
              <a:rPr lang="en-US" dirty="0"/>
              <a:t>Reconstructed spectra should match the measured spectra as well as possible</a:t>
            </a:r>
          </a:p>
          <a:p>
            <a:r>
              <a:rPr lang="en-US" b="1" dirty="0"/>
              <a:t>Recovery of tristimulus colors</a:t>
            </a:r>
          </a:p>
          <a:p>
            <a:pPr lvl="1"/>
            <a:r>
              <a:rPr lang="en-US" dirty="0"/>
              <a:t>Reconstructed spectrum should represent the input color</a:t>
            </a:r>
          </a:p>
          <a:p>
            <a:r>
              <a:rPr lang="en-US" b="1" dirty="0"/>
              <a:t>Fast runtime reconstruction</a:t>
            </a:r>
          </a:p>
          <a:p>
            <a:pPr lvl="1"/>
            <a:r>
              <a:rPr lang="en-US" dirty="0"/>
              <a:t>Runtime computation should be not much</a:t>
            </a:r>
          </a:p>
        </p:txBody>
      </p:sp>
    </p:spTree>
    <p:extLst>
      <p:ext uri="{BB962C8B-B14F-4D97-AF65-F5344CB8AC3E}">
        <p14:creationId xmlns:p14="http://schemas.microsoft.com/office/powerpoint/2010/main" val="4572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752AD-BCE4-4171-9615-0309F99B634A}"/>
              </a:ext>
            </a:extLst>
          </p:cNvPr>
          <p:cNvSpPr>
            <a:spLocks noGrp="1"/>
          </p:cNvSpPr>
          <p:nvPr>
            <p:ph type="title"/>
          </p:nvPr>
        </p:nvSpPr>
        <p:spPr/>
        <p:txBody>
          <a:bodyPr/>
          <a:lstStyle/>
          <a:p>
            <a:r>
              <a:rPr lang="en-US" dirty="0" err="1"/>
              <a:t>Tristimulus</a:t>
            </a:r>
            <a:r>
              <a:rPr lang="en-US" dirty="0"/>
              <a:t> color</a:t>
            </a:r>
          </a:p>
        </p:txBody>
      </p:sp>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D55FA6D1-1446-44E7-8066-EA34E0C67985}"/>
                  </a:ext>
                </a:extLst>
              </p:cNvPr>
              <p:cNvSpPr>
                <a:spLocks noGrp="1"/>
              </p:cNvSpPr>
              <p:nvPr>
                <p:ph idx="1"/>
              </p:nvPr>
            </p:nvSpPr>
            <p:spPr>
              <a:xfrm>
                <a:off x="838200" y="1469571"/>
                <a:ext cx="10515600" cy="1083129"/>
              </a:xfrm>
            </p:spPr>
            <p:txBody>
              <a:bodyPr/>
              <a:lstStyle/>
              <a:p>
                <a:r>
                  <a:rPr lang="en-US" dirty="0"/>
                  <a:t>Spectrum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m:t>
                    </m:r>
                    <m:r>
                      <a:rPr lang="en-US" i="1">
                        <a:latin typeface="Cambria Math" panose="02040503050406030204" pitchFamily="18" charset="0"/>
                      </a:rPr>
                      <m:t>𝜆</m:t>
                    </m:r>
                    <m:r>
                      <a:rPr lang="en-US" i="1">
                        <a:latin typeface="Cambria Math" panose="02040503050406030204" pitchFamily="18" charset="0"/>
                      </a:rPr>
                      <m:t>)</m:t>
                    </m:r>
                  </m:oMath>
                </a14:m>
                <a:r>
                  <a:rPr lang="en-US" dirty="0"/>
                  <a:t> to </a:t>
                </a:r>
                <a:r>
                  <a:rPr lang="en-US" dirty="0" err="1"/>
                  <a:t>tristimulus</a:t>
                </a:r>
                <a:r>
                  <a:rPr lang="en-US" dirty="0"/>
                  <a:t> values </a:t>
                </a:r>
                <a14:m>
                  <m:oMath xmlns:m="http://schemas.openxmlformats.org/officeDocument/2006/math">
                    <m:sSup>
                      <m:sSupPr>
                        <m:ctrlPr>
                          <a:rPr lang="en-US" b="0" i="1" smtClean="0">
                            <a:latin typeface="Cambria Math" panose="02040503050406030204" pitchFamily="18" charset="0"/>
                          </a:rPr>
                        </m:ctrlPr>
                      </m:sSupPr>
                      <m:e>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 </m:t>
                            </m:r>
                            <m:r>
                              <a:rPr lang="en-US" b="0" i="1" smtClean="0">
                                <a:latin typeface="Cambria Math" panose="02040503050406030204" pitchFamily="18" charset="0"/>
                              </a:rPr>
                              <m:t>𝑌</m:t>
                            </m:r>
                            <m:r>
                              <a:rPr lang="en-US" b="0" i="1" smtClean="0">
                                <a:latin typeface="Cambria Math" panose="02040503050406030204" pitchFamily="18" charset="0"/>
                              </a:rPr>
                              <m:t> </m:t>
                            </m:r>
                            <m:r>
                              <a:rPr lang="en-US" b="0" i="1" smtClean="0">
                                <a:latin typeface="Cambria Math" panose="02040503050406030204" pitchFamily="18" charset="0"/>
                              </a:rPr>
                              <m:t>𝑍</m:t>
                            </m:r>
                          </m:e>
                        </m:d>
                      </m:e>
                      <m:sup>
                        <m:r>
                          <a:rPr lang="en-US" b="0" i="1" smtClean="0">
                            <a:latin typeface="Cambria Math" panose="02040503050406030204" pitchFamily="18" charset="0"/>
                          </a:rPr>
                          <m:t>𝑇</m:t>
                        </m:r>
                      </m:sup>
                    </m:sSup>
                  </m:oMath>
                </a14:m>
                <a:endParaRPr lang="en-US" dirty="0"/>
              </a:p>
            </p:txBody>
          </p:sp>
        </mc:Choice>
        <mc:Fallback xmlns="">
          <p:sp>
            <p:nvSpPr>
              <p:cNvPr id="12" name="Content Placeholder 11">
                <a:extLst>
                  <a:ext uri="{FF2B5EF4-FFF2-40B4-BE49-F238E27FC236}">
                    <a16:creationId xmlns:a16="http://schemas.microsoft.com/office/drawing/2014/main" id="{D55FA6D1-1446-44E7-8066-EA34E0C67985}"/>
                  </a:ext>
                </a:extLst>
              </p:cNvPr>
              <p:cNvSpPr>
                <a:spLocks noGrp="1" noRot="1" noChangeAspect="1" noMove="1" noResize="1" noEditPoints="1" noAdjustHandles="1" noChangeArrowheads="1" noChangeShapeType="1" noTextEdit="1"/>
              </p:cNvSpPr>
              <p:nvPr>
                <p:ph idx="1"/>
              </p:nvPr>
            </p:nvSpPr>
            <p:spPr>
              <a:xfrm>
                <a:off x="838200" y="1469571"/>
                <a:ext cx="10515600" cy="1083129"/>
              </a:xfrm>
              <a:blipFill>
                <a:blip r:embed="rId3"/>
                <a:stretch>
                  <a:fillRect l="-1623" t="-2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AE18C02-EBFA-4014-A824-365DDDD21134}"/>
                  </a:ext>
                </a:extLst>
              </p:cNvPr>
              <p:cNvSpPr txBox="1"/>
              <p:nvPr/>
            </p:nvSpPr>
            <p:spPr>
              <a:xfrm>
                <a:off x="922085" y="2301222"/>
                <a:ext cx="4164473" cy="358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latin typeface="Cambria Math" panose="02040503050406030204" pitchFamily="18" charset="0"/>
                            </a:rPr>
                          </m:ctrlPr>
                        </m:dPr>
                        <m:e>
                          <m:m>
                            <m:mPr>
                              <m:mcs>
                                <m:mc>
                                  <m:mcPr>
                                    <m:count m:val="1"/>
                                    <m:mcJc m:val="center"/>
                                  </m:mcPr>
                                </m:mc>
                              </m:mcs>
                              <m:ctrlPr>
                                <a:rPr lang="en-US" sz="3200" i="1" smtClean="0">
                                  <a:latin typeface="Cambria Math" panose="02040503050406030204" pitchFamily="18" charset="0"/>
                                </a:rPr>
                              </m:ctrlPr>
                            </m:mPr>
                            <m:mr>
                              <m:e>
                                <m:r>
                                  <m:rPr>
                                    <m:brk m:alnAt="7"/>
                                  </m:rPr>
                                  <a:rPr lang="en-US" sz="3200" b="0" i="1" smtClean="0">
                                    <a:latin typeface="Cambria Math" panose="02040503050406030204" pitchFamily="18" charset="0"/>
                                  </a:rPr>
                                  <m:t>𝑋</m:t>
                                </m:r>
                              </m:e>
                            </m:mr>
                            <m:mr>
                              <m:e>
                                <m:r>
                                  <a:rPr lang="en-US" sz="3200" b="0" i="1" smtClean="0">
                                    <a:latin typeface="Cambria Math" panose="02040503050406030204" pitchFamily="18" charset="0"/>
                                  </a:rPr>
                                  <m:t>𝑌</m:t>
                                </m:r>
                              </m:e>
                            </m:mr>
                            <m:mr>
                              <m:e>
                                <m:r>
                                  <a:rPr lang="en-US" sz="3200" b="0" i="1" smtClean="0">
                                    <a:latin typeface="Cambria Math" panose="02040503050406030204" pitchFamily="18" charset="0"/>
                                  </a:rPr>
                                  <m:t>𝑍</m:t>
                                </m:r>
                              </m:e>
                            </m:mr>
                          </m:m>
                        </m:e>
                      </m:d>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m>
                            <m:mPr>
                              <m:mcs>
                                <m:mc>
                                  <m:mcPr>
                                    <m:count m:val="1"/>
                                    <m:mcJc m:val="center"/>
                                  </m:mcPr>
                                </m:mc>
                              </m:mcs>
                              <m:ctrlPr>
                                <a:rPr lang="en-US" sz="3200" b="0" i="1" smtClean="0">
                                  <a:latin typeface="Cambria Math" panose="02040503050406030204" pitchFamily="18" charset="0"/>
                                </a:rPr>
                              </m:ctrlPr>
                            </m:mPr>
                            <m:mr>
                              <m:e>
                                <m:nary>
                                  <m:naryPr>
                                    <m:ctrlPr>
                                      <a:rPr lang="en-US" sz="3200" b="0" i="1" smtClean="0">
                                        <a:latin typeface="Cambria Math" panose="02040503050406030204" pitchFamily="18" charset="0"/>
                                      </a:rPr>
                                    </m:ctrlPr>
                                  </m:naryPr>
                                  <m:sub>
                                    <m:r>
                                      <m:rPr>
                                        <m:sty m:val="p"/>
                                      </m:rPr>
                                      <a:rPr lang="en-US" sz="3200" b="0" i="0" smtClean="0">
                                        <a:latin typeface="Cambria Math" panose="02040503050406030204" pitchFamily="18" charset="0"/>
                                      </a:rPr>
                                      <m:t>Λ</m:t>
                                    </m:r>
                                  </m:sub>
                                  <m:sup/>
                                  <m:e>
                                    <m:r>
                                      <a:rPr lang="en-US" sz="3200" i="1">
                                        <a:latin typeface="Cambria Math" panose="02040503050406030204" pitchFamily="18" charset="0"/>
                                      </a:rPr>
                                      <m:t>𝑆</m:t>
                                    </m:r>
                                    <m:d>
                                      <m:dPr>
                                        <m:ctrlPr>
                                          <a:rPr lang="en-US" sz="3200" i="1">
                                            <a:latin typeface="Cambria Math" panose="02040503050406030204" pitchFamily="18" charset="0"/>
                                          </a:rPr>
                                        </m:ctrlPr>
                                      </m:dPr>
                                      <m:e>
                                        <m:r>
                                          <a:rPr lang="en-US" sz="3200" i="1">
                                            <a:latin typeface="Cambria Math" panose="02040503050406030204" pitchFamily="18" charset="0"/>
                                          </a:rPr>
                                          <m:t>𝜆</m:t>
                                        </m:r>
                                      </m:e>
                                    </m:d>
                                    <m:acc>
                                      <m:accPr>
                                        <m:chr m:val="̅"/>
                                        <m:ctrlPr>
                                          <a:rPr lang="en-US" sz="3200" i="1" smtClean="0">
                                            <a:solidFill>
                                              <a:srgbClr val="FF0000"/>
                                            </a:solidFill>
                                            <a:latin typeface="Cambria Math" panose="02040503050406030204" pitchFamily="18" charset="0"/>
                                          </a:rPr>
                                        </m:ctrlPr>
                                      </m:accPr>
                                      <m:e>
                                        <m:r>
                                          <a:rPr lang="en-US" sz="3200" i="1">
                                            <a:solidFill>
                                              <a:srgbClr val="FF0000"/>
                                            </a:solidFill>
                                            <a:latin typeface="Cambria Math" panose="02040503050406030204" pitchFamily="18" charset="0"/>
                                          </a:rPr>
                                          <m:t>𝑥</m:t>
                                        </m:r>
                                      </m:e>
                                    </m:acc>
                                    <m:d>
                                      <m:dPr>
                                        <m:ctrlPr>
                                          <a:rPr lang="en-US" sz="3200" i="1">
                                            <a:latin typeface="Cambria Math" panose="02040503050406030204" pitchFamily="18" charset="0"/>
                                          </a:rPr>
                                        </m:ctrlPr>
                                      </m:dPr>
                                      <m:e>
                                        <m:r>
                                          <a:rPr lang="en-US" sz="3200" i="1">
                                            <a:latin typeface="Cambria Math" panose="02040503050406030204" pitchFamily="18" charset="0"/>
                                          </a:rPr>
                                          <m:t>𝜆</m:t>
                                        </m:r>
                                      </m:e>
                                    </m:d>
                                    <m:r>
                                      <a:rPr lang="en-US" sz="3200" i="1">
                                        <a:latin typeface="Cambria Math" panose="02040503050406030204" pitchFamily="18" charset="0"/>
                                      </a:rPr>
                                      <m:t>𝑑</m:t>
                                    </m:r>
                                    <m:r>
                                      <a:rPr lang="en-US" sz="3200" i="1">
                                        <a:latin typeface="Cambria Math" panose="02040503050406030204" pitchFamily="18" charset="0"/>
                                      </a:rPr>
                                      <m:t>𝜆</m:t>
                                    </m:r>
                                  </m:e>
                                </m:nary>
                              </m:e>
                            </m:mr>
                            <m:mr>
                              <m:e>
                                <m:nary>
                                  <m:naryPr>
                                    <m:ctrlPr>
                                      <a:rPr lang="en-US" sz="3200" i="1">
                                        <a:latin typeface="Cambria Math" panose="02040503050406030204" pitchFamily="18" charset="0"/>
                                      </a:rPr>
                                    </m:ctrlPr>
                                  </m:naryPr>
                                  <m:sub>
                                    <m:r>
                                      <m:rPr>
                                        <m:sty m:val="p"/>
                                      </m:rPr>
                                      <a:rPr lang="en-US" sz="3200">
                                        <a:latin typeface="Cambria Math" panose="02040503050406030204" pitchFamily="18" charset="0"/>
                                      </a:rPr>
                                      <m:t>Λ</m:t>
                                    </m:r>
                                  </m:sub>
                                  <m:sup/>
                                  <m:e>
                                    <m:r>
                                      <a:rPr lang="en-US" sz="3200" i="1">
                                        <a:latin typeface="Cambria Math" panose="02040503050406030204" pitchFamily="18" charset="0"/>
                                      </a:rPr>
                                      <m:t>𝑆</m:t>
                                    </m:r>
                                    <m:d>
                                      <m:dPr>
                                        <m:ctrlPr>
                                          <a:rPr lang="en-US" sz="3200" i="1">
                                            <a:latin typeface="Cambria Math" panose="02040503050406030204" pitchFamily="18" charset="0"/>
                                          </a:rPr>
                                        </m:ctrlPr>
                                      </m:dPr>
                                      <m:e>
                                        <m:r>
                                          <a:rPr lang="en-US" sz="3200" i="1">
                                            <a:latin typeface="Cambria Math" panose="02040503050406030204" pitchFamily="18" charset="0"/>
                                          </a:rPr>
                                          <m:t>𝜆</m:t>
                                        </m:r>
                                      </m:e>
                                    </m:d>
                                    <m:acc>
                                      <m:accPr>
                                        <m:chr m:val="̅"/>
                                        <m:ctrlPr>
                                          <a:rPr lang="en-US" sz="3200" i="1" smtClean="0">
                                            <a:solidFill>
                                              <a:srgbClr val="00B050"/>
                                            </a:solidFill>
                                            <a:latin typeface="Cambria Math" panose="02040503050406030204" pitchFamily="18" charset="0"/>
                                          </a:rPr>
                                        </m:ctrlPr>
                                      </m:accPr>
                                      <m:e>
                                        <m:r>
                                          <a:rPr lang="en-US" sz="3200" i="1">
                                            <a:solidFill>
                                              <a:srgbClr val="00B050"/>
                                            </a:solidFill>
                                            <a:latin typeface="Cambria Math" panose="02040503050406030204" pitchFamily="18" charset="0"/>
                                          </a:rPr>
                                          <m:t>𝑦</m:t>
                                        </m:r>
                                      </m:e>
                                    </m:acc>
                                    <m:d>
                                      <m:dPr>
                                        <m:ctrlPr>
                                          <a:rPr lang="en-US" sz="3200" i="1">
                                            <a:latin typeface="Cambria Math" panose="02040503050406030204" pitchFamily="18" charset="0"/>
                                          </a:rPr>
                                        </m:ctrlPr>
                                      </m:dPr>
                                      <m:e>
                                        <m:r>
                                          <a:rPr lang="en-US" sz="3200" i="1">
                                            <a:latin typeface="Cambria Math" panose="02040503050406030204" pitchFamily="18" charset="0"/>
                                          </a:rPr>
                                          <m:t>𝜆</m:t>
                                        </m:r>
                                      </m:e>
                                    </m:d>
                                    <m:r>
                                      <a:rPr lang="en-US" sz="3200" i="1">
                                        <a:latin typeface="Cambria Math" panose="02040503050406030204" pitchFamily="18" charset="0"/>
                                      </a:rPr>
                                      <m:t>𝑑</m:t>
                                    </m:r>
                                    <m:r>
                                      <a:rPr lang="en-US" sz="3200" i="1">
                                        <a:latin typeface="Cambria Math" panose="02040503050406030204" pitchFamily="18" charset="0"/>
                                      </a:rPr>
                                      <m:t>𝜆</m:t>
                                    </m:r>
                                  </m:e>
                                </m:nary>
                              </m:e>
                            </m:mr>
                            <m:mr>
                              <m:e>
                                <m:nary>
                                  <m:naryPr>
                                    <m:ctrlPr>
                                      <a:rPr lang="en-US" sz="3200" i="1">
                                        <a:latin typeface="Cambria Math" panose="02040503050406030204" pitchFamily="18" charset="0"/>
                                      </a:rPr>
                                    </m:ctrlPr>
                                  </m:naryPr>
                                  <m:sub>
                                    <m:r>
                                      <m:rPr>
                                        <m:sty m:val="p"/>
                                      </m:rPr>
                                      <a:rPr lang="en-US" sz="3200">
                                        <a:latin typeface="Cambria Math" panose="02040503050406030204" pitchFamily="18" charset="0"/>
                                      </a:rPr>
                                      <m:t>Λ</m:t>
                                    </m:r>
                                  </m:sub>
                                  <m:sup/>
                                  <m:e>
                                    <m:r>
                                      <a:rPr lang="en-US" sz="3200" i="1">
                                        <a:latin typeface="Cambria Math" panose="02040503050406030204" pitchFamily="18" charset="0"/>
                                      </a:rPr>
                                      <m:t>𝑆</m:t>
                                    </m:r>
                                    <m:d>
                                      <m:dPr>
                                        <m:ctrlPr>
                                          <a:rPr lang="en-US" sz="3200" i="1">
                                            <a:latin typeface="Cambria Math" panose="02040503050406030204" pitchFamily="18" charset="0"/>
                                          </a:rPr>
                                        </m:ctrlPr>
                                      </m:dPr>
                                      <m:e>
                                        <m:r>
                                          <a:rPr lang="en-US" sz="3200" i="1">
                                            <a:latin typeface="Cambria Math" panose="02040503050406030204" pitchFamily="18" charset="0"/>
                                          </a:rPr>
                                          <m:t>𝜆</m:t>
                                        </m:r>
                                      </m:e>
                                    </m:d>
                                    <m:acc>
                                      <m:accPr>
                                        <m:chr m:val="̅"/>
                                        <m:ctrlPr>
                                          <a:rPr lang="en-US" sz="3200" i="1" smtClean="0">
                                            <a:solidFill>
                                              <a:srgbClr val="0070C0"/>
                                            </a:solidFill>
                                            <a:latin typeface="Cambria Math" panose="02040503050406030204" pitchFamily="18" charset="0"/>
                                          </a:rPr>
                                        </m:ctrlPr>
                                      </m:accPr>
                                      <m:e>
                                        <m:r>
                                          <a:rPr lang="en-US" sz="3200" i="1">
                                            <a:solidFill>
                                              <a:srgbClr val="0070C0"/>
                                            </a:solidFill>
                                            <a:latin typeface="Cambria Math" panose="02040503050406030204" pitchFamily="18" charset="0"/>
                                          </a:rPr>
                                          <m:t>𝑧</m:t>
                                        </m:r>
                                      </m:e>
                                    </m:acc>
                                    <m:d>
                                      <m:dPr>
                                        <m:ctrlPr>
                                          <a:rPr lang="en-US" sz="3200" i="1">
                                            <a:latin typeface="Cambria Math" panose="02040503050406030204" pitchFamily="18" charset="0"/>
                                          </a:rPr>
                                        </m:ctrlPr>
                                      </m:dPr>
                                      <m:e>
                                        <m:r>
                                          <a:rPr lang="en-US" sz="3200" i="1">
                                            <a:latin typeface="Cambria Math" panose="02040503050406030204" pitchFamily="18" charset="0"/>
                                          </a:rPr>
                                          <m:t>𝜆</m:t>
                                        </m:r>
                                      </m:e>
                                    </m:d>
                                    <m:r>
                                      <a:rPr lang="en-US" sz="3200" i="1">
                                        <a:latin typeface="Cambria Math" panose="02040503050406030204" pitchFamily="18" charset="0"/>
                                      </a:rPr>
                                      <m:t>𝑑</m:t>
                                    </m:r>
                                    <m:r>
                                      <a:rPr lang="en-US" sz="3200" i="1">
                                        <a:latin typeface="Cambria Math" panose="02040503050406030204" pitchFamily="18" charset="0"/>
                                      </a:rPr>
                                      <m:t>𝜆</m:t>
                                    </m:r>
                                  </m:e>
                                </m:nary>
                              </m:e>
                            </m:mr>
                          </m:m>
                        </m:e>
                      </m:d>
                    </m:oMath>
                  </m:oMathPara>
                </a14:m>
                <a:endParaRPr lang="en-US" sz="3200" dirty="0"/>
              </a:p>
            </p:txBody>
          </p:sp>
        </mc:Choice>
        <mc:Fallback xmlns="">
          <p:sp>
            <p:nvSpPr>
              <p:cNvPr id="7" name="TextBox 6">
                <a:extLst>
                  <a:ext uri="{FF2B5EF4-FFF2-40B4-BE49-F238E27FC236}">
                    <a16:creationId xmlns:a16="http://schemas.microsoft.com/office/drawing/2014/main" id="{CAE18C02-EBFA-4014-A824-365DDDD21134}"/>
                  </a:ext>
                </a:extLst>
              </p:cNvPr>
              <p:cNvSpPr txBox="1">
                <a:spLocks noRot="1" noChangeAspect="1" noMove="1" noResize="1" noEditPoints="1" noAdjustHandles="1" noChangeArrowheads="1" noChangeShapeType="1" noTextEdit="1"/>
              </p:cNvSpPr>
              <p:nvPr/>
            </p:nvSpPr>
            <p:spPr>
              <a:xfrm>
                <a:off x="922085" y="2301222"/>
                <a:ext cx="4164473" cy="3584699"/>
              </a:xfrm>
              <a:prstGeom prst="rect">
                <a:avLst/>
              </a:prstGeom>
              <a:blipFill>
                <a:blip r:embed="rId4"/>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FD0ADB4D-135D-4C20-9CD9-884648168BC6}"/>
              </a:ext>
            </a:extLst>
          </p:cNvPr>
          <p:cNvGrpSpPr/>
          <p:nvPr/>
        </p:nvGrpSpPr>
        <p:grpSpPr>
          <a:xfrm>
            <a:off x="5429249" y="2191689"/>
            <a:ext cx="6197125" cy="4622436"/>
            <a:chOff x="5429249" y="2191689"/>
            <a:chExt cx="6197125" cy="4622436"/>
          </a:xfrm>
        </p:grpSpPr>
        <p:pic>
          <p:nvPicPr>
            <p:cNvPr id="6" name="Graphic 5">
              <a:extLst>
                <a:ext uri="{FF2B5EF4-FFF2-40B4-BE49-F238E27FC236}">
                  <a16:creationId xmlns:a16="http://schemas.microsoft.com/office/drawing/2014/main" id="{D2C7E580-8023-4304-B1A3-0975BE446F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29249" y="2191689"/>
              <a:ext cx="6197125" cy="3765518"/>
            </a:xfrm>
            <a:prstGeom prst="rect">
              <a:avLst/>
            </a:prstGeom>
          </p:spPr>
        </p:pic>
        <p:grpSp>
          <p:nvGrpSpPr>
            <p:cNvPr id="13" name="Group 12">
              <a:extLst>
                <a:ext uri="{FF2B5EF4-FFF2-40B4-BE49-F238E27FC236}">
                  <a16:creationId xmlns:a16="http://schemas.microsoft.com/office/drawing/2014/main" id="{ED199543-0B47-4495-82DB-86C8CC95A5BB}"/>
                </a:ext>
              </a:extLst>
            </p:cNvPr>
            <p:cNvGrpSpPr/>
            <p:nvPr/>
          </p:nvGrpSpPr>
          <p:grpSpPr>
            <a:xfrm>
              <a:off x="6333203" y="5885921"/>
              <a:ext cx="4591050" cy="928204"/>
              <a:chOff x="6333203" y="5885921"/>
              <a:chExt cx="4591050" cy="928204"/>
            </a:xfrm>
          </p:grpSpPr>
          <p:sp>
            <p:nvSpPr>
              <p:cNvPr id="9" name="Left Brace 8">
                <a:extLst>
                  <a:ext uri="{FF2B5EF4-FFF2-40B4-BE49-F238E27FC236}">
                    <a16:creationId xmlns:a16="http://schemas.microsoft.com/office/drawing/2014/main" id="{649FF964-F73A-47AC-BAF1-891EC693FD20}"/>
                  </a:ext>
                </a:extLst>
              </p:cNvPr>
              <p:cNvSpPr/>
              <p:nvPr/>
            </p:nvSpPr>
            <p:spPr>
              <a:xfrm rot="16200000">
                <a:off x="8493388" y="3725736"/>
                <a:ext cx="270679" cy="4591050"/>
              </a:xfrm>
              <a:prstGeom prst="leftBrace">
                <a:avLst>
                  <a:gd name="adj1" fmla="val 6833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2DBE61-DFC6-4FCB-B2A0-8F9963F541CD}"/>
                      </a:ext>
                    </a:extLst>
                  </p:cNvPr>
                  <p:cNvSpPr txBox="1"/>
                  <p:nvPr/>
                </p:nvSpPr>
                <p:spPr>
                  <a:xfrm>
                    <a:off x="6810376" y="6229350"/>
                    <a:ext cx="3636701" cy="584775"/>
                  </a:xfrm>
                  <a:prstGeom prst="rect">
                    <a:avLst/>
                  </a:prstGeom>
                  <a:noFill/>
                </p:spPr>
                <p:txBody>
                  <a:bodyPr wrap="none" rtlCol="0">
                    <a:spAutoFit/>
                  </a:bodyPr>
                  <a:lstStyle/>
                  <a:p>
                    <a:r>
                      <a:rPr lang="en-US" sz="3200" dirty="0"/>
                      <a:t>Visible wavelength </a:t>
                    </a:r>
                    <a14:m>
                      <m:oMath xmlns:m="http://schemas.openxmlformats.org/officeDocument/2006/math">
                        <m:r>
                          <m:rPr>
                            <m:sty m:val="p"/>
                          </m:rPr>
                          <a:rPr lang="en-US" sz="3200" b="0" i="0" smtClean="0">
                            <a:latin typeface="Cambria Math" panose="02040503050406030204" pitchFamily="18" charset="0"/>
                          </a:rPr>
                          <m:t>Λ</m:t>
                        </m:r>
                      </m:oMath>
                    </a14:m>
                    <a:endParaRPr lang="en-US" sz="3200" dirty="0"/>
                  </a:p>
                </p:txBody>
              </p:sp>
            </mc:Choice>
            <mc:Fallback xmlns="">
              <p:sp>
                <p:nvSpPr>
                  <p:cNvPr id="10" name="TextBox 9">
                    <a:extLst>
                      <a:ext uri="{FF2B5EF4-FFF2-40B4-BE49-F238E27FC236}">
                        <a16:creationId xmlns:a16="http://schemas.microsoft.com/office/drawing/2014/main" id="{B82DBE61-DFC6-4FCB-B2A0-8F9963F541CD}"/>
                      </a:ext>
                    </a:extLst>
                  </p:cNvPr>
                  <p:cNvSpPr txBox="1">
                    <a:spLocks noRot="1" noChangeAspect="1" noMove="1" noResize="1" noEditPoints="1" noAdjustHandles="1" noChangeArrowheads="1" noChangeShapeType="1" noTextEdit="1"/>
                  </p:cNvSpPr>
                  <p:nvPr/>
                </p:nvSpPr>
                <p:spPr>
                  <a:xfrm>
                    <a:off x="6810376" y="6229350"/>
                    <a:ext cx="3636701" cy="584775"/>
                  </a:xfrm>
                  <a:prstGeom prst="rect">
                    <a:avLst/>
                  </a:prstGeom>
                  <a:blipFill>
                    <a:blip r:embed="rId7"/>
                    <a:stretch>
                      <a:fillRect l="-4188" t="-12500" b="-34375"/>
                    </a:stretch>
                  </a:blipFill>
                </p:spPr>
                <p:txBody>
                  <a:bodyPr/>
                  <a:lstStyle/>
                  <a:p>
                    <a:r>
                      <a:rPr lang="en-US">
                        <a:noFill/>
                      </a:rPr>
                      <a:t> </a:t>
                    </a:r>
                  </a:p>
                </p:txBody>
              </p:sp>
            </mc:Fallback>
          </mc:AlternateContent>
        </p:grpSp>
        <p:sp>
          <p:nvSpPr>
            <p:cNvPr id="11" name="TextBox 10">
              <a:extLst>
                <a:ext uri="{FF2B5EF4-FFF2-40B4-BE49-F238E27FC236}">
                  <a16:creationId xmlns:a16="http://schemas.microsoft.com/office/drawing/2014/main" id="{2CC58DEE-86B9-4B85-B004-AD8F4DB458EE}"/>
                </a:ext>
              </a:extLst>
            </p:cNvPr>
            <p:cNvSpPr txBox="1"/>
            <p:nvPr/>
          </p:nvSpPr>
          <p:spPr>
            <a:xfrm>
              <a:off x="6405745" y="3627280"/>
              <a:ext cx="4877938" cy="646331"/>
            </a:xfrm>
            <a:prstGeom prst="rect">
              <a:avLst/>
            </a:prstGeom>
            <a:noFill/>
          </p:spPr>
          <p:txBody>
            <a:bodyPr wrap="none" rtlCol="0">
              <a:spAutoFit/>
            </a:bodyPr>
            <a:lstStyle/>
            <a:p>
              <a:r>
                <a:rPr lang="en-US" sz="3600" dirty="0">
                  <a:effectLst>
                    <a:glow rad="63500">
                      <a:schemeClr val="bg1"/>
                    </a:glow>
                  </a:effectLst>
                </a:rPr>
                <a:t>Color matching functions</a:t>
              </a:r>
            </a:p>
          </p:txBody>
        </p:sp>
      </p:grpSp>
    </p:spTree>
    <p:extLst>
      <p:ext uri="{BB962C8B-B14F-4D97-AF65-F5344CB8AC3E}">
        <p14:creationId xmlns:p14="http://schemas.microsoft.com/office/powerpoint/2010/main" val="3293345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perim\AppData\Local\Temp\Image-Metal-reflectance.png">
            <a:extLst>
              <a:ext uri="{FF2B5EF4-FFF2-40B4-BE49-F238E27FC236}">
                <a16:creationId xmlns:a16="http://schemas.microsoft.com/office/drawing/2014/main" id="{50A7AB0D-1FE3-49EC-9869-ABF6744A3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368" y="1716930"/>
            <a:ext cx="5322432" cy="4025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http://financesonline.com/uploads/2013/12/gold2.jpg">
            <a:extLst>
              <a:ext uri="{FF2B5EF4-FFF2-40B4-BE49-F238E27FC236}">
                <a16:creationId xmlns:a16="http://schemas.microsoft.com/office/drawing/2014/main" id="{77A835F1-1C67-4B27-9A64-36BF029E2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16930"/>
            <a:ext cx="5067298" cy="3378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938A1C9-3860-485E-96D9-C78CDBC6E96D}"/>
              </a:ext>
            </a:extLst>
          </p:cNvPr>
          <p:cNvSpPr txBox="1"/>
          <p:nvPr/>
        </p:nvSpPr>
        <p:spPr>
          <a:xfrm>
            <a:off x="7943529" y="6398764"/>
            <a:ext cx="4248471" cy="369332"/>
          </a:xfrm>
          <a:prstGeom prst="rect">
            <a:avLst/>
          </a:prstGeom>
          <a:noFill/>
        </p:spPr>
        <p:txBody>
          <a:bodyPr wrap="none" rtlCol="0">
            <a:spAutoFit/>
          </a:bodyPr>
          <a:lstStyle/>
          <a:p>
            <a:r>
              <a:rPr lang="en-US" dirty="0">
                <a:latin typeface="+mj-lt"/>
              </a:rPr>
              <a:t>[https://en.wikipedia.org/wiki/Reflectance]</a:t>
            </a:r>
            <a:endParaRPr kumimoji="1" lang="en-US" dirty="0">
              <a:latin typeface="+mj-lt"/>
            </a:endParaRPr>
          </a:p>
        </p:txBody>
      </p:sp>
    </p:spTree>
    <p:extLst>
      <p:ext uri="{BB962C8B-B14F-4D97-AF65-F5344CB8AC3E}">
        <p14:creationId xmlns:p14="http://schemas.microsoft.com/office/powerpoint/2010/main" val="3532136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545C-BF22-43BB-ABB8-586893DB3BE1}"/>
              </a:ext>
            </a:extLst>
          </p:cNvPr>
          <p:cNvSpPr>
            <a:spLocks noGrp="1"/>
          </p:cNvSpPr>
          <p:nvPr>
            <p:ph type="title"/>
          </p:nvPr>
        </p:nvSpPr>
        <p:spPr/>
        <p:txBody>
          <a:bodyPr/>
          <a:lstStyle/>
          <a:p>
            <a:r>
              <a:rPr lang="en-US" dirty="0" err="1"/>
              <a:t>Tristimulus</a:t>
            </a:r>
            <a:r>
              <a:rPr lang="en-US" dirty="0"/>
              <a:t> color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F32D02-1217-4E14-9D78-D7B9BB1B8BBC}"/>
                  </a:ext>
                </a:extLst>
              </p:cNvPr>
              <p:cNvSpPr>
                <a:spLocks noGrp="1"/>
              </p:cNvSpPr>
              <p:nvPr>
                <p:ph idx="1"/>
              </p:nvPr>
            </p:nvSpPr>
            <p:spPr/>
            <p:txBody>
              <a:bodyPr/>
              <a:lstStyle/>
              <a:p>
                <a:r>
                  <a:rPr lang="en-US" dirty="0"/>
                  <a:t>Discretized spectrum</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𝑆</m:t>
                    </m:r>
                    <m:d>
                      <m:dPr>
                        <m:ctrlPr>
                          <a:rPr lang="en-US" i="1">
                            <a:latin typeface="Cambria Math" panose="02040503050406030204" pitchFamily="18" charset="0"/>
                          </a:rPr>
                        </m:ctrlPr>
                      </m:dPr>
                      <m:e>
                        <m:r>
                          <a:rPr lang="en-US" i="1">
                            <a:latin typeface="Cambria Math" panose="02040503050406030204" pitchFamily="18" charset="0"/>
                          </a:rPr>
                          <m:t>𝜆</m:t>
                        </m:r>
                      </m:e>
                    </m:d>
                    <m:r>
                      <a:rPr lang="en-US" b="0" i="1" smtClean="0">
                        <a:latin typeface="Cambria Math" panose="02040503050406030204" pitchFamily="18" charset="0"/>
                      </a:rPr>
                      <m:t>≈</m:t>
                    </m:r>
                    <m:r>
                      <a:rPr lang="en-US" b="1">
                        <a:latin typeface="Cambria Math" panose="02040503050406030204" pitchFamily="18" charset="0"/>
                      </a:rPr>
                      <m:t>𝐬</m:t>
                    </m:r>
                    <m:r>
                      <a:rPr lang="en-US" b="1" i="1">
                        <a:latin typeface="Cambria Math" panose="02040503050406030204" pitchFamily="18" charset="0"/>
                      </a:rPr>
                      <m:t>∈</m:t>
                    </m:r>
                    <m:sSup>
                      <m:sSupPr>
                        <m:ctrlPr>
                          <a:rPr lang="en-US" b="1" i="1">
                            <a:latin typeface="Cambria Math" panose="02040503050406030204" pitchFamily="18" charset="0"/>
                            <a:ea typeface="Cambria Math" panose="02040503050406030204" pitchFamily="18" charset="0"/>
                          </a:rPr>
                        </m:ctrlPr>
                      </m:sSupPr>
                      <m:e>
                        <m:r>
                          <a:rPr lang="en-US" b="1" i="1">
                            <a:latin typeface="Cambria Math" panose="02040503050406030204" pitchFamily="18" charset="0"/>
                            <a:ea typeface="Cambria Math" panose="02040503050406030204" pitchFamily="18" charset="0"/>
                          </a:rPr>
                          <m:t>ℝ</m:t>
                        </m:r>
                      </m:e>
                      <m:sup>
                        <m:r>
                          <a:rPr lang="en-US" b="1" i="1">
                            <a:latin typeface="Cambria Math" panose="02040503050406030204" pitchFamily="18" charset="0"/>
                            <a:ea typeface="Cambria Math" panose="02040503050406030204" pitchFamily="18" charset="0"/>
                          </a:rPr>
                          <m:t>𝒏</m:t>
                        </m:r>
                      </m:sup>
                    </m:sSup>
                  </m:oMath>
                </a14:m>
                <a:r>
                  <a:rPr lang="en-US" dirty="0"/>
                  <a:t>, etc.</a:t>
                </a:r>
              </a:p>
              <a:p>
                <a:pPr lvl="1"/>
                <a:endParaRPr lang="en-US" dirty="0"/>
              </a:p>
            </p:txBody>
          </p:sp>
        </mc:Choice>
        <mc:Fallback xmlns="">
          <p:sp>
            <p:nvSpPr>
              <p:cNvPr id="3" name="Content Placeholder 2">
                <a:extLst>
                  <a:ext uri="{FF2B5EF4-FFF2-40B4-BE49-F238E27FC236}">
                    <a16:creationId xmlns:a16="http://schemas.microsoft.com/office/drawing/2014/main" id="{EAF32D02-1217-4E14-9D78-D7B9BB1B8BBC}"/>
                  </a:ext>
                </a:extLst>
              </p:cNvPr>
              <p:cNvSpPr>
                <a:spLocks noGrp="1" noRot="1" noChangeAspect="1" noMove="1" noResize="1" noEditPoints="1" noAdjustHandles="1" noChangeArrowheads="1" noChangeShapeType="1" noTextEdit="1"/>
              </p:cNvSpPr>
              <p:nvPr>
                <p:ph idx="1"/>
              </p:nvPr>
            </p:nvSpPr>
            <p:spPr>
              <a:blipFill>
                <a:blip r:embed="rId3"/>
                <a:stretch>
                  <a:fillRect l="-1623" t="-5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6B8F8A9-B294-4B26-BB8A-DE8987EC1ECF}"/>
                  </a:ext>
                </a:extLst>
              </p:cNvPr>
              <p:cNvSpPr txBox="1"/>
              <p:nvPr/>
            </p:nvSpPr>
            <p:spPr>
              <a:xfrm>
                <a:off x="2738127" y="2335347"/>
                <a:ext cx="4164473" cy="358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latin typeface="Cambria Math" panose="02040503050406030204" pitchFamily="18" charset="0"/>
                            </a:rPr>
                          </m:ctrlPr>
                        </m:dPr>
                        <m:e>
                          <m:m>
                            <m:mPr>
                              <m:mcs>
                                <m:mc>
                                  <m:mcPr>
                                    <m:count m:val="1"/>
                                    <m:mcJc m:val="center"/>
                                  </m:mcPr>
                                </m:mc>
                              </m:mcs>
                              <m:ctrlPr>
                                <a:rPr lang="en-US" sz="3200" i="1" smtClean="0">
                                  <a:latin typeface="Cambria Math" panose="02040503050406030204" pitchFamily="18" charset="0"/>
                                </a:rPr>
                              </m:ctrlPr>
                            </m:mPr>
                            <m:mr>
                              <m:e>
                                <m:r>
                                  <m:rPr>
                                    <m:brk m:alnAt="7"/>
                                  </m:rPr>
                                  <a:rPr lang="en-US" sz="3200" b="0" i="1" smtClean="0">
                                    <a:latin typeface="Cambria Math" panose="02040503050406030204" pitchFamily="18" charset="0"/>
                                  </a:rPr>
                                  <m:t>𝑋</m:t>
                                </m:r>
                              </m:e>
                            </m:mr>
                            <m:mr>
                              <m:e>
                                <m:r>
                                  <a:rPr lang="en-US" sz="3200" b="0" i="1" smtClean="0">
                                    <a:latin typeface="Cambria Math" panose="02040503050406030204" pitchFamily="18" charset="0"/>
                                  </a:rPr>
                                  <m:t>𝑌</m:t>
                                </m:r>
                              </m:e>
                            </m:mr>
                            <m:mr>
                              <m:e>
                                <m:r>
                                  <a:rPr lang="en-US" sz="3200" b="0" i="1" smtClean="0">
                                    <a:latin typeface="Cambria Math" panose="02040503050406030204" pitchFamily="18" charset="0"/>
                                  </a:rPr>
                                  <m:t>𝑍</m:t>
                                </m:r>
                              </m:e>
                            </m:mr>
                          </m:m>
                        </m:e>
                      </m:d>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m>
                            <m:mPr>
                              <m:mcs>
                                <m:mc>
                                  <m:mcPr>
                                    <m:count m:val="1"/>
                                    <m:mcJc m:val="center"/>
                                  </m:mcPr>
                                </m:mc>
                              </m:mcs>
                              <m:ctrlPr>
                                <a:rPr lang="en-US" sz="3200" b="0" i="1" smtClean="0">
                                  <a:latin typeface="Cambria Math" panose="02040503050406030204" pitchFamily="18" charset="0"/>
                                </a:rPr>
                              </m:ctrlPr>
                            </m:mPr>
                            <m:mr>
                              <m:e>
                                <m:nary>
                                  <m:naryPr>
                                    <m:ctrlPr>
                                      <a:rPr lang="en-US" sz="3200" b="0" i="1" smtClean="0">
                                        <a:latin typeface="Cambria Math" panose="02040503050406030204" pitchFamily="18" charset="0"/>
                                      </a:rPr>
                                    </m:ctrlPr>
                                  </m:naryPr>
                                  <m:sub>
                                    <m:r>
                                      <m:rPr>
                                        <m:sty m:val="p"/>
                                      </m:rPr>
                                      <a:rPr lang="en-US" sz="3200" b="0" i="0" smtClean="0">
                                        <a:latin typeface="Cambria Math" panose="02040503050406030204" pitchFamily="18" charset="0"/>
                                      </a:rPr>
                                      <m:t>Λ</m:t>
                                    </m:r>
                                  </m:sub>
                                  <m:sup/>
                                  <m:e>
                                    <m:r>
                                      <a:rPr lang="en-US" sz="3200" i="1">
                                        <a:latin typeface="Cambria Math" panose="02040503050406030204" pitchFamily="18" charset="0"/>
                                      </a:rPr>
                                      <m:t>𝑆</m:t>
                                    </m:r>
                                    <m:d>
                                      <m:dPr>
                                        <m:ctrlPr>
                                          <a:rPr lang="en-US" sz="3200" i="1">
                                            <a:latin typeface="Cambria Math" panose="02040503050406030204" pitchFamily="18" charset="0"/>
                                          </a:rPr>
                                        </m:ctrlPr>
                                      </m:dPr>
                                      <m:e>
                                        <m:r>
                                          <a:rPr lang="en-US" sz="3200" i="1">
                                            <a:latin typeface="Cambria Math" panose="02040503050406030204" pitchFamily="18" charset="0"/>
                                          </a:rPr>
                                          <m:t>𝜆</m:t>
                                        </m:r>
                                      </m:e>
                                    </m:d>
                                    <m:acc>
                                      <m:accPr>
                                        <m:chr m:val="̅"/>
                                        <m:ctrlPr>
                                          <a:rPr lang="en-US" sz="3200" i="1" smtClean="0">
                                            <a:solidFill>
                                              <a:srgbClr val="FF0000"/>
                                            </a:solidFill>
                                            <a:latin typeface="Cambria Math" panose="02040503050406030204" pitchFamily="18" charset="0"/>
                                          </a:rPr>
                                        </m:ctrlPr>
                                      </m:accPr>
                                      <m:e>
                                        <m:r>
                                          <a:rPr lang="en-US" sz="3200" i="1">
                                            <a:solidFill>
                                              <a:srgbClr val="FF0000"/>
                                            </a:solidFill>
                                            <a:latin typeface="Cambria Math" panose="02040503050406030204" pitchFamily="18" charset="0"/>
                                          </a:rPr>
                                          <m:t>𝑥</m:t>
                                        </m:r>
                                      </m:e>
                                    </m:acc>
                                    <m:d>
                                      <m:dPr>
                                        <m:ctrlPr>
                                          <a:rPr lang="en-US" sz="3200" i="1">
                                            <a:latin typeface="Cambria Math" panose="02040503050406030204" pitchFamily="18" charset="0"/>
                                          </a:rPr>
                                        </m:ctrlPr>
                                      </m:dPr>
                                      <m:e>
                                        <m:r>
                                          <a:rPr lang="en-US" sz="3200" i="1">
                                            <a:latin typeface="Cambria Math" panose="02040503050406030204" pitchFamily="18" charset="0"/>
                                          </a:rPr>
                                          <m:t>𝜆</m:t>
                                        </m:r>
                                      </m:e>
                                    </m:d>
                                    <m:r>
                                      <a:rPr lang="en-US" sz="3200" i="1">
                                        <a:latin typeface="Cambria Math" panose="02040503050406030204" pitchFamily="18" charset="0"/>
                                      </a:rPr>
                                      <m:t>𝑑</m:t>
                                    </m:r>
                                    <m:r>
                                      <a:rPr lang="en-US" sz="3200" i="1">
                                        <a:latin typeface="Cambria Math" panose="02040503050406030204" pitchFamily="18" charset="0"/>
                                      </a:rPr>
                                      <m:t>𝜆</m:t>
                                    </m:r>
                                  </m:e>
                                </m:nary>
                              </m:e>
                            </m:mr>
                            <m:mr>
                              <m:e>
                                <m:nary>
                                  <m:naryPr>
                                    <m:ctrlPr>
                                      <a:rPr lang="en-US" sz="3200" i="1">
                                        <a:latin typeface="Cambria Math" panose="02040503050406030204" pitchFamily="18" charset="0"/>
                                      </a:rPr>
                                    </m:ctrlPr>
                                  </m:naryPr>
                                  <m:sub>
                                    <m:r>
                                      <m:rPr>
                                        <m:sty m:val="p"/>
                                      </m:rPr>
                                      <a:rPr lang="en-US" sz="3200">
                                        <a:latin typeface="Cambria Math" panose="02040503050406030204" pitchFamily="18" charset="0"/>
                                      </a:rPr>
                                      <m:t>Λ</m:t>
                                    </m:r>
                                  </m:sub>
                                  <m:sup/>
                                  <m:e>
                                    <m:r>
                                      <a:rPr lang="en-US" sz="3200" i="1">
                                        <a:latin typeface="Cambria Math" panose="02040503050406030204" pitchFamily="18" charset="0"/>
                                      </a:rPr>
                                      <m:t>𝑆</m:t>
                                    </m:r>
                                    <m:d>
                                      <m:dPr>
                                        <m:ctrlPr>
                                          <a:rPr lang="en-US" sz="3200" i="1">
                                            <a:latin typeface="Cambria Math" panose="02040503050406030204" pitchFamily="18" charset="0"/>
                                          </a:rPr>
                                        </m:ctrlPr>
                                      </m:dPr>
                                      <m:e>
                                        <m:r>
                                          <a:rPr lang="en-US" sz="3200" i="1">
                                            <a:latin typeface="Cambria Math" panose="02040503050406030204" pitchFamily="18" charset="0"/>
                                          </a:rPr>
                                          <m:t>𝜆</m:t>
                                        </m:r>
                                      </m:e>
                                    </m:d>
                                    <m:acc>
                                      <m:accPr>
                                        <m:chr m:val="̅"/>
                                        <m:ctrlPr>
                                          <a:rPr lang="en-US" sz="3200" i="1" smtClean="0">
                                            <a:solidFill>
                                              <a:srgbClr val="00B050"/>
                                            </a:solidFill>
                                            <a:latin typeface="Cambria Math" panose="02040503050406030204" pitchFamily="18" charset="0"/>
                                          </a:rPr>
                                        </m:ctrlPr>
                                      </m:accPr>
                                      <m:e>
                                        <m:r>
                                          <a:rPr lang="en-US" sz="3200" i="1">
                                            <a:solidFill>
                                              <a:srgbClr val="00B050"/>
                                            </a:solidFill>
                                            <a:latin typeface="Cambria Math" panose="02040503050406030204" pitchFamily="18" charset="0"/>
                                          </a:rPr>
                                          <m:t>𝑦</m:t>
                                        </m:r>
                                      </m:e>
                                    </m:acc>
                                    <m:d>
                                      <m:dPr>
                                        <m:ctrlPr>
                                          <a:rPr lang="en-US" sz="3200" i="1">
                                            <a:latin typeface="Cambria Math" panose="02040503050406030204" pitchFamily="18" charset="0"/>
                                          </a:rPr>
                                        </m:ctrlPr>
                                      </m:dPr>
                                      <m:e>
                                        <m:r>
                                          <a:rPr lang="en-US" sz="3200" i="1">
                                            <a:latin typeface="Cambria Math" panose="02040503050406030204" pitchFamily="18" charset="0"/>
                                          </a:rPr>
                                          <m:t>𝜆</m:t>
                                        </m:r>
                                      </m:e>
                                    </m:d>
                                    <m:r>
                                      <a:rPr lang="en-US" sz="3200" i="1">
                                        <a:latin typeface="Cambria Math" panose="02040503050406030204" pitchFamily="18" charset="0"/>
                                      </a:rPr>
                                      <m:t>𝑑</m:t>
                                    </m:r>
                                    <m:r>
                                      <a:rPr lang="en-US" sz="3200" i="1">
                                        <a:latin typeface="Cambria Math" panose="02040503050406030204" pitchFamily="18" charset="0"/>
                                      </a:rPr>
                                      <m:t>𝜆</m:t>
                                    </m:r>
                                  </m:e>
                                </m:nary>
                              </m:e>
                            </m:mr>
                            <m:mr>
                              <m:e>
                                <m:nary>
                                  <m:naryPr>
                                    <m:ctrlPr>
                                      <a:rPr lang="en-US" sz="3200" i="1">
                                        <a:latin typeface="Cambria Math" panose="02040503050406030204" pitchFamily="18" charset="0"/>
                                      </a:rPr>
                                    </m:ctrlPr>
                                  </m:naryPr>
                                  <m:sub>
                                    <m:r>
                                      <m:rPr>
                                        <m:sty m:val="p"/>
                                      </m:rPr>
                                      <a:rPr lang="en-US" sz="3200">
                                        <a:latin typeface="Cambria Math" panose="02040503050406030204" pitchFamily="18" charset="0"/>
                                      </a:rPr>
                                      <m:t>Λ</m:t>
                                    </m:r>
                                  </m:sub>
                                  <m:sup/>
                                  <m:e>
                                    <m:r>
                                      <a:rPr lang="en-US" sz="3200" i="1">
                                        <a:latin typeface="Cambria Math" panose="02040503050406030204" pitchFamily="18" charset="0"/>
                                      </a:rPr>
                                      <m:t>𝑆</m:t>
                                    </m:r>
                                    <m:d>
                                      <m:dPr>
                                        <m:ctrlPr>
                                          <a:rPr lang="en-US" sz="3200" i="1">
                                            <a:latin typeface="Cambria Math" panose="02040503050406030204" pitchFamily="18" charset="0"/>
                                          </a:rPr>
                                        </m:ctrlPr>
                                      </m:dPr>
                                      <m:e>
                                        <m:r>
                                          <a:rPr lang="en-US" sz="3200" i="1">
                                            <a:latin typeface="Cambria Math" panose="02040503050406030204" pitchFamily="18" charset="0"/>
                                          </a:rPr>
                                          <m:t>𝜆</m:t>
                                        </m:r>
                                      </m:e>
                                    </m:d>
                                    <m:acc>
                                      <m:accPr>
                                        <m:chr m:val="̅"/>
                                        <m:ctrlPr>
                                          <a:rPr lang="en-US" sz="3200" i="1" smtClean="0">
                                            <a:solidFill>
                                              <a:srgbClr val="0070C0"/>
                                            </a:solidFill>
                                            <a:latin typeface="Cambria Math" panose="02040503050406030204" pitchFamily="18" charset="0"/>
                                          </a:rPr>
                                        </m:ctrlPr>
                                      </m:accPr>
                                      <m:e>
                                        <m:r>
                                          <a:rPr lang="en-US" sz="3200" i="1">
                                            <a:solidFill>
                                              <a:srgbClr val="0070C0"/>
                                            </a:solidFill>
                                            <a:latin typeface="Cambria Math" panose="02040503050406030204" pitchFamily="18" charset="0"/>
                                          </a:rPr>
                                          <m:t>𝑧</m:t>
                                        </m:r>
                                      </m:e>
                                    </m:acc>
                                    <m:d>
                                      <m:dPr>
                                        <m:ctrlPr>
                                          <a:rPr lang="en-US" sz="3200" i="1">
                                            <a:latin typeface="Cambria Math" panose="02040503050406030204" pitchFamily="18" charset="0"/>
                                          </a:rPr>
                                        </m:ctrlPr>
                                      </m:dPr>
                                      <m:e>
                                        <m:r>
                                          <a:rPr lang="en-US" sz="3200" i="1">
                                            <a:latin typeface="Cambria Math" panose="02040503050406030204" pitchFamily="18" charset="0"/>
                                          </a:rPr>
                                          <m:t>𝜆</m:t>
                                        </m:r>
                                      </m:e>
                                    </m:d>
                                    <m:r>
                                      <a:rPr lang="en-US" sz="3200" i="1">
                                        <a:latin typeface="Cambria Math" panose="02040503050406030204" pitchFamily="18" charset="0"/>
                                      </a:rPr>
                                      <m:t>𝑑</m:t>
                                    </m:r>
                                    <m:r>
                                      <a:rPr lang="en-US" sz="3200" i="1">
                                        <a:latin typeface="Cambria Math" panose="02040503050406030204" pitchFamily="18" charset="0"/>
                                      </a:rPr>
                                      <m:t>𝜆</m:t>
                                    </m:r>
                                  </m:e>
                                </m:nary>
                              </m:e>
                            </m:mr>
                          </m:m>
                        </m:e>
                      </m:d>
                    </m:oMath>
                  </m:oMathPara>
                </a14:m>
                <a:endParaRPr lang="en-US" sz="3200" dirty="0"/>
              </a:p>
            </p:txBody>
          </p:sp>
        </mc:Choice>
        <mc:Fallback xmlns="">
          <p:sp>
            <p:nvSpPr>
              <p:cNvPr id="6" name="TextBox 5">
                <a:extLst>
                  <a:ext uri="{FF2B5EF4-FFF2-40B4-BE49-F238E27FC236}">
                    <a16:creationId xmlns:a16="http://schemas.microsoft.com/office/drawing/2014/main" id="{66B8F8A9-B294-4B26-BB8A-DE8987EC1ECF}"/>
                  </a:ext>
                </a:extLst>
              </p:cNvPr>
              <p:cNvSpPr txBox="1">
                <a:spLocks noRot="1" noChangeAspect="1" noMove="1" noResize="1" noEditPoints="1" noAdjustHandles="1" noChangeArrowheads="1" noChangeShapeType="1" noTextEdit="1"/>
              </p:cNvSpPr>
              <p:nvPr/>
            </p:nvSpPr>
            <p:spPr>
              <a:xfrm>
                <a:off x="2738127" y="2335347"/>
                <a:ext cx="4164473" cy="35846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F55F6D6-1EEB-4FC4-98D2-9D21939D1F5F}"/>
                  </a:ext>
                </a:extLst>
              </p:cNvPr>
              <p:cNvSpPr/>
              <p:nvPr/>
            </p:nvSpPr>
            <p:spPr>
              <a:xfrm>
                <a:off x="6902600" y="3298943"/>
                <a:ext cx="2081659" cy="1657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m:t>
                      </m:r>
                      <m:d>
                        <m:dPr>
                          <m:begChr m:val="["/>
                          <m:endChr m:val="]"/>
                          <m:ctrlPr>
                            <a:rPr lang="en-US" sz="3200" i="1">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d>
                                  <m:dPr>
                                    <m:ctrlPr>
                                      <a:rPr lang="en-US" sz="3200" i="1">
                                        <a:latin typeface="Cambria Math" panose="02040503050406030204" pitchFamily="18" charset="0"/>
                                      </a:rPr>
                                    </m:ctrlPr>
                                  </m:dPr>
                                  <m:e>
                                    <m:r>
                                      <a:rPr lang="en-US" sz="3200" b="1">
                                        <a:solidFill>
                                          <a:srgbClr val="FF0000"/>
                                        </a:solidFill>
                                        <a:latin typeface="Cambria Math" panose="02040503050406030204" pitchFamily="18" charset="0"/>
                                      </a:rPr>
                                      <m:t>𝐱</m:t>
                                    </m:r>
                                    <m:r>
                                      <a:rPr lang="en-US" sz="3200" i="1">
                                        <a:latin typeface="Cambria Math" panose="02040503050406030204" pitchFamily="18" charset="0"/>
                                      </a:rPr>
                                      <m:t>⋅</m:t>
                                    </m:r>
                                    <m:r>
                                      <a:rPr lang="en-US" sz="3200" b="1">
                                        <a:latin typeface="Cambria Math" panose="02040503050406030204" pitchFamily="18" charset="0"/>
                                      </a:rPr>
                                      <m:t>𝐬</m:t>
                                    </m:r>
                                  </m:e>
                                </m:d>
                              </m:e>
                            </m:mr>
                            <m:mr>
                              <m:e>
                                <m:d>
                                  <m:dPr>
                                    <m:ctrlPr>
                                      <a:rPr lang="en-US" sz="3200" i="1">
                                        <a:latin typeface="Cambria Math" panose="02040503050406030204" pitchFamily="18" charset="0"/>
                                      </a:rPr>
                                    </m:ctrlPr>
                                  </m:dPr>
                                  <m:e>
                                    <m:r>
                                      <a:rPr lang="en-US" sz="3200" b="1">
                                        <a:solidFill>
                                          <a:srgbClr val="00B050"/>
                                        </a:solidFill>
                                        <a:latin typeface="Cambria Math" panose="02040503050406030204" pitchFamily="18" charset="0"/>
                                      </a:rPr>
                                      <m:t>𝐲</m:t>
                                    </m:r>
                                    <m:r>
                                      <a:rPr lang="en-US" sz="3200" i="1">
                                        <a:latin typeface="Cambria Math" panose="02040503050406030204" pitchFamily="18" charset="0"/>
                                      </a:rPr>
                                      <m:t>⋅</m:t>
                                    </m:r>
                                    <m:r>
                                      <a:rPr lang="en-US" sz="3200" b="1">
                                        <a:latin typeface="Cambria Math" panose="02040503050406030204" pitchFamily="18" charset="0"/>
                                      </a:rPr>
                                      <m:t>𝐬</m:t>
                                    </m:r>
                                  </m:e>
                                </m:d>
                              </m:e>
                            </m:mr>
                            <m:mr>
                              <m:e>
                                <m:d>
                                  <m:dPr>
                                    <m:ctrlPr>
                                      <a:rPr lang="en-US" sz="3200" i="1">
                                        <a:latin typeface="Cambria Math" panose="02040503050406030204" pitchFamily="18" charset="0"/>
                                      </a:rPr>
                                    </m:ctrlPr>
                                  </m:dPr>
                                  <m:e>
                                    <m:r>
                                      <a:rPr lang="en-US" sz="3200" b="1">
                                        <a:solidFill>
                                          <a:srgbClr val="0070C0"/>
                                        </a:solidFill>
                                        <a:latin typeface="Cambria Math" panose="02040503050406030204" pitchFamily="18" charset="0"/>
                                      </a:rPr>
                                      <m:t>𝐳</m:t>
                                    </m:r>
                                    <m:r>
                                      <a:rPr lang="en-US" sz="3200" i="1">
                                        <a:latin typeface="Cambria Math" panose="02040503050406030204" pitchFamily="18" charset="0"/>
                                      </a:rPr>
                                      <m:t>⋅</m:t>
                                    </m:r>
                                    <m:r>
                                      <a:rPr lang="en-US" sz="3200" b="1">
                                        <a:latin typeface="Cambria Math" panose="02040503050406030204" pitchFamily="18" charset="0"/>
                                      </a:rPr>
                                      <m:t>𝐬</m:t>
                                    </m:r>
                                  </m:e>
                                </m:d>
                              </m:e>
                            </m:mr>
                          </m:m>
                        </m:e>
                      </m:d>
                    </m:oMath>
                  </m:oMathPara>
                </a14:m>
                <a:endParaRPr lang="en-US" sz="3200" dirty="0"/>
              </a:p>
            </p:txBody>
          </p:sp>
        </mc:Choice>
        <mc:Fallback xmlns="">
          <p:sp>
            <p:nvSpPr>
              <p:cNvPr id="7" name="Rectangle 6">
                <a:extLst>
                  <a:ext uri="{FF2B5EF4-FFF2-40B4-BE49-F238E27FC236}">
                    <a16:creationId xmlns:a16="http://schemas.microsoft.com/office/drawing/2014/main" id="{8F55F6D6-1EEB-4FC4-98D2-9D21939D1F5F}"/>
                  </a:ext>
                </a:extLst>
              </p:cNvPr>
              <p:cNvSpPr>
                <a:spLocks noRot="1" noChangeAspect="1" noMove="1" noResize="1" noEditPoints="1" noAdjustHandles="1" noChangeArrowheads="1" noChangeShapeType="1" noTextEdit="1"/>
              </p:cNvSpPr>
              <p:nvPr/>
            </p:nvSpPr>
            <p:spPr>
              <a:xfrm>
                <a:off x="6902600" y="3298943"/>
                <a:ext cx="2081659" cy="165750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19313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70AC-ADCE-428D-B660-790D8A05A989}"/>
              </a:ext>
            </a:extLst>
          </p:cNvPr>
          <p:cNvSpPr>
            <a:spLocks noGrp="1"/>
          </p:cNvSpPr>
          <p:nvPr>
            <p:ph type="title"/>
          </p:nvPr>
        </p:nvSpPr>
        <p:spPr/>
        <p:txBody>
          <a:bodyPr/>
          <a:lstStyle/>
          <a:p>
            <a:r>
              <a:rPr lang="en-US" dirty="0"/>
              <a:t>Reconstruction via PCA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EC8FD3-2FAD-417E-AD26-5F364852E630}"/>
                  </a:ext>
                </a:extLst>
              </p:cNvPr>
              <p:cNvSpPr>
                <a:spLocks noGrp="1"/>
              </p:cNvSpPr>
              <p:nvPr>
                <p:ph idx="1"/>
              </p:nvPr>
            </p:nvSpPr>
            <p:spPr>
              <a:xfrm>
                <a:off x="838200" y="1469571"/>
                <a:ext cx="11068050" cy="2957426"/>
              </a:xfrm>
            </p:spPr>
            <p:txBody>
              <a:bodyPr>
                <a:normAutofit/>
              </a:bodyPr>
              <a:lstStyle/>
              <a:p>
                <a:r>
                  <a:rPr lang="en-US" dirty="0"/>
                  <a:t>Apply PCA to a set of measured spectra gives basis functions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𝑗</m:t>
                        </m:r>
                      </m:sub>
                    </m:sSub>
                  </m:oMath>
                </a14:m>
                <a:endParaRPr lang="en-US" dirty="0"/>
              </a:p>
              <a:p>
                <a:r>
                  <a:rPr lang="en-US" dirty="0"/>
                  <a:t>We fixed the number of basis functions to </a:t>
                </a:r>
                <a:r>
                  <a:rPr lang="en-US" b="1" dirty="0"/>
                  <a:t>3 </a:t>
                </a:r>
                <a:r>
                  <a:rPr lang="en-US" dirty="0"/>
                  <a:t>[Cohen 1964, Maloney 1986]</a:t>
                </a:r>
              </a:p>
            </p:txBody>
          </p:sp>
        </mc:Choice>
        <mc:Fallback xmlns="">
          <p:sp>
            <p:nvSpPr>
              <p:cNvPr id="3" name="Content Placeholder 2">
                <a:extLst>
                  <a:ext uri="{FF2B5EF4-FFF2-40B4-BE49-F238E27FC236}">
                    <a16:creationId xmlns:a16="http://schemas.microsoft.com/office/drawing/2014/main" id="{26EC8FD3-2FAD-417E-AD26-5F364852E630}"/>
                  </a:ext>
                </a:extLst>
              </p:cNvPr>
              <p:cNvSpPr>
                <a:spLocks noGrp="1" noRot="1" noChangeAspect="1" noMove="1" noResize="1" noEditPoints="1" noAdjustHandles="1" noChangeArrowheads="1" noChangeShapeType="1" noTextEdit="1"/>
              </p:cNvSpPr>
              <p:nvPr>
                <p:ph idx="1"/>
              </p:nvPr>
            </p:nvSpPr>
            <p:spPr>
              <a:xfrm>
                <a:off x="838200" y="1469571"/>
                <a:ext cx="11068050" cy="2957426"/>
              </a:xfrm>
              <a:blipFill>
                <a:blip r:embed="rId3"/>
                <a:stretch>
                  <a:fillRect l="-1543" t="-825" b="-47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609C05F-8BD4-4BAA-8AB2-3E82CC9E0BFC}"/>
                  </a:ext>
                </a:extLst>
              </p:cNvPr>
              <p:cNvSpPr txBox="1"/>
              <p:nvPr/>
            </p:nvSpPr>
            <p:spPr>
              <a:xfrm>
                <a:off x="2913210" y="4573954"/>
                <a:ext cx="657385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0" smtClean="0">
                          <a:latin typeface="Cambria Math" panose="02040503050406030204" pitchFamily="18" charset="0"/>
                        </a:rPr>
                        <m:t>𝐬</m:t>
                      </m:r>
                      <m:r>
                        <a:rPr lang="en-US" sz="4000" b="0" i="1" smtClean="0">
                          <a:latin typeface="Cambria Math" panose="02040503050406030204" pitchFamily="18" charset="0"/>
                        </a:rPr>
                        <m:t>≈</m:t>
                      </m:r>
                      <m:acc>
                        <m:accPr>
                          <m:chr m:val="̂"/>
                          <m:ctrlPr>
                            <a:rPr lang="en-US" sz="4000" b="0" i="1" smtClean="0">
                              <a:latin typeface="Cambria Math" panose="02040503050406030204" pitchFamily="18" charset="0"/>
                            </a:rPr>
                          </m:ctrlPr>
                        </m:accPr>
                        <m:e>
                          <m:r>
                            <a:rPr lang="en-US" sz="4000" b="1" i="0" smtClean="0">
                              <a:latin typeface="Cambria Math" panose="02040503050406030204" pitchFamily="18" charset="0"/>
                            </a:rPr>
                            <m:t>𝐬</m:t>
                          </m:r>
                        </m:e>
                      </m:acc>
                      <m:r>
                        <a:rPr lang="en-US" sz="4000" b="1"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𝑤</m:t>
                          </m:r>
                        </m:e>
                        <m:sub>
                          <m:r>
                            <a:rPr lang="en-US" sz="4000" b="0" i="1" smtClean="0">
                              <a:latin typeface="Cambria Math" panose="02040503050406030204" pitchFamily="18" charset="0"/>
                            </a:rPr>
                            <m:t>1</m:t>
                          </m:r>
                        </m:sub>
                      </m:sSub>
                      <m:sSub>
                        <m:sSubPr>
                          <m:ctrlPr>
                            <a:rPr lang="en-US" sz="4000" i="1">
                              <a:latin typeface="Cambria Math" panose="02040503050406030204" pitchFamily="18" charset="0"/>
                            </a:rPr>
                          </m:ctrlPr>
                        </m:sSubPr>
                        <m:e>
                          <m:r>
                            <a:rPr lang="en-US" sz="4000" b="1">
                              <a:latin typeface="Cambria Math" panose="02040503050406030204" pitchFamily="18" charset="0"/>
                            </a:rPr>
                            <m:t>𝐛</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𝑤</m:t>
                          </m:r>
                        </m:e>
                        <m:sub>
                          <m:r>
                            <a:rPr lang="en-US" sz="4000" b="0" i="1" smtClean="0">
                              <a:latin typeface="Cambria Math" panose="02040503050406030204" pitchFamily="18" charset="0"/>
                            </a:rPr>
                            <m:t>2</m:t>
                          </m:r>
                        </m:sub>
                      </m:sSub>
                      <m:sSub>
                        <m:sSubPr>
                          <m:ctrlPr>
                            <a:rPr lang="en-US" sz="4000" i="1">
                              <a:latin typeface="Cambria Math" panose="02040503050406030204" pitchFamily="18" charset="0"/>
                            </a:rPr>
                          </m:ctrlPr>
                        </m:sSubPr>
                        <m:e>
                          <m:r>
                            <a:rPr lang="en-US" sz="4000" b="1">
                              <a:latin typeface="Cambria Math" panose="02040503050406030204" pitchFamily="18" charset="0"/>
                            </a:rPr>
                            <m:t>𝐛</m:t>
                          </m:r>
                        </m:e>
                        <m:sub>
                          <m:r>
                            <a:rPr lang="en-US" sz="4000" b="0" i="1" smtClean="0">
                              <a:latin typeface="Cambria Math" panose="02040503050406030204" pitchFamily="18" charset="0"/>
                            </a:rPr>
                            <m:t>2</m:t>
                          </m:r>
                        </m:sub>
                      </m:sSub>
                      <m:r>
                        <a:rPr lang="en-US" sz="4000" i="1">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𝑤</m:t>
                          </m:r>
                        </m:e>
                        <m:sub>
                          <m:r>
                            <a:rPr lang="en-US" sz="4000" b="0" i="1" smtClean="0">
                              <a:latin typeface="Cambria Math" panose="02040503050406030204" pitchFamily="18" charset="0"/>
                            </a:rPr>
                            <m:t>3</m:t>
                          </m:r>
                        </m:sub>
                      </m:sSub>
                      <m:sSub>
                        <m:sSubPr>
                          <m:ctrlPr>
                            <a:rPr lang="en-US" sz="4000" i="1">
                              <a:latin typeface="Cambria Math" panose="02040503050406030204" pitchFamily="18" charset="0"/>
                            </a:rPr>
                          </m:ctrlPr>
                        </m:sSubPr>
                        <m:e>
                          <m:r>
                            <a:rPr lang="en-US" sz="4000" b="1">
                              <a:latin typeface="Cambria Math" panose="02040503050406030204" pitchFamily="18" charset="0"/>
                            </a:rPr>
                            <m:t>𝐛</m:t>
                          </m:r>
                        </m:e>
                        <m:sub>
                          <m:r>
                            <a:rPr lang="en-US" sz="4000" b="0" i="1" smtClean="0">
                              <a:latin typeface="Cambria Math" panose="02040503050406030204" pitchFamily="18" charset="0"/>
                            </a:rPr>
                            <m:t>3</m:t>
                          </m:r>
                        </m:sub>
                      </m:sSub>
                    </m:oMath>
                  </m:oMathPara>
                </a14:m>
                <a:endParaRPr lang="en-US" sz="4000" dirty="0"/>
              </a:p>
            </p:txBody>
          </p:sp>
        </mc:Choice>
        <mc:Fallback xmlns="">
          <p:sp>
            <p:nvSpPr>
              <p:cNvPr id="4" name="TextBox 3">
                <a:extLst>
                  <a:ext uri="{FF2B5EF4-FFF2-40B4-BE49-F238E27FC236}">
                    <a16:creationId xmlns:a16="http://schemas.microsoft.com/office/drawing/2014/main" id="{2609C05F-8BD4-4BAA-8AB2-3E82CC9E0BFC}"/>
                  </a:ext>
                </a:extLst>
              </p:cNvPr>
              <p:cNvSpPr txBox="1">
                <a:spLocks noRot="1" noChangeAspect="1" noMove="1" noResize="1" noEditPoints="1" noAdjustHandles="1" noChangeArrowheads="1" noChangeShapeType="1" noTextEdit="1"/>
              </p:cNvSpPr>
              <p:nvPr/>
            </p:nvSpPr>
            <p:spPr>
              <a:xfrm>
                <a:off x="2913210" y="4573954"/>
                <a:ext cx="6573851" cy="61555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68021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70AC-ADCE-428D-B660-790D8A05A989}"/>
              </a:ext>
            </a:extLst>
          </p:cNvPr>
          <p:cNvSpPr>
            <a:spLocks noGrp="1"/>
          </p:cNvSpPr>
          <p:nvPr>
            <p:ph type="title"/>
          </p:nvPr>
        </p:nvSpPr>
        <p:spPr/>
        <p:txBody>
          <a:bodyPr/>
          <a:lstStyle/>
          <a:p>
            <a:r>
              <a:rPr lang="en-US" dirty="0"/>
              <a:t>Reconstruction via PCA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EC8FD3-2FAD-417E-AD26-5F364852E630}"/>
                  </a:ext>
                </a:extLst>
              </p:cNvPr>
              <p:cNvSpPr>
                <a:spLocks noGrp="1"/>
              </p:cNvSpPr>
              <p:nvPr>
                <p:ph idx="1"/>
              </p:nvPr>
            </p:nvSpPr>
            <p:spPr>
              <a:xfrm>
                <a:off x="838200" y="1469571"/>
                <a:ext cx="11068050" cy="2957426"/>
              </a:xfrm>
            </p:spPr>
            <p:txBody>
              <a:bodyPr>
                <a:normAutofit/>
              </a:bodyPr>
              <a:lstStyle/>
              <a:p>
                <a:r>
                  <a:rPr lang="en-US" dirty="0"/>
                  <a:t>Apply PCA to a set of measured spectra gives basis functions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𝑗</m:t>
                        </m:r>
                      </m:sub>
                    </m:sSub>
                  </m:oMath>
                </a14:m>
                <a:endParaRPr lang="en-US" dirty="0"/>
              </a:p>
              <a:p>
                <a:r>
                  <a:rPr lang="en-US" dirty="0"/>
                  <a:t>We fixed the number of basis functions to </a:t>
                </a:r>
                <a:r>
                  <a:rPr lang="en-US" b="1" dirty="0"/>
                  <a:t>3 </a:t>
                </a:r>
                <a:r>
                  <a:rPr lang="en-US" dirty="0"/>
                  <a:t>[Cohen 1964, Maloney 1986]</a:t>
                </a:r>
              </a:p>
            </p:txBody>
          </p:sp>
        </mc:Choice>
        <mc:Fallback xmlns="">
          <p:sp>
            <p:nvSpPr>
              <p:cNvPr id="3" name="Content Placeholder 2">
                <a:extLst>
                  <a:ext uri="{FF2B5EF4-FFF2-40B4-BE49-F238E27FC236}">
                    <a16:creationId xmlns:a16="http://schemas.microsoft.com/office/drawing/2014/main" id="{26EC8FD3-2FAD-417E-AD26-5F364852E630}"/>
                  </a:ext>
                </a:extLst>
              </p:cNvPr>
              <p:cNvSpPr>
                <a:spLocks noGrp="1" noRot="1" noChangeAspect="1" noMove="1" noResize="1" noEditPoints="1" noAdjustHandles="1" noChangeArrowheads="1" noChangeShapeType="1" noTextEdit="1"/>
              </p:cNvSpPr>
              <p:nvPr>
                <p:ph idx="1"/>
              </p:nvPr>
            </p:nvSpPr>
            <p:spPr>
              <a:xfrm>
                <a:off x="838200" y="1469571"/>
                <a:ext cx="11068050" cy="2957426"/>
              </a:xfrm>
              <a:blipFill>
                <a:blip r:embed="rId3"/>
                <a:stretch>
                  <a:fillRect l="-1543" t="-825" b="-47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609C05F-8BD4-4BAA-8AB2-3E82CC9E0BFC}"/>
                  </a:ext>
                </a:extLst>
              </p:cNvPr>
              <p:cNvSpPr txBox="1"/>
              <p:nvPr/>
            </p:nvSpPr>
            <p:spPr>
              <a:xfrm>
                <a:off x="2589358" y="4573954"/>
                <a:ext cx="7479292"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0" smtClean="0">
                          <a:latin typeface="Cambria Math" panose="02040503050406030204" pitchFamily="18" charset="0"/>
                        </a:rPr>
                        <m:t>𝐬</m:t>
                      </m:r>
                      <m:r>
                        <a:rPr lang="en-US" sz="4000" b="0" i="1" smtClean="0">
                          <a:latin typeface="Cambria Math" panose="02040503050406030204" pitchFamily="18" charset="0"/>
                        </a:rPr>
                        <m:t>≈</m:t>
                      </m:r>
                      <m:acc>
                        <m:accPr>
                          <m:chr m:val="̂"/>
                          <m:ctrlPr>
                            <a:rPr lang="en-US" sz="4000" i="1">
                              <a:latin typeface="Cambria Math" panose="02040503050406030204" pitchFamily="18" charset="0"/>
                            </a:rPr>
                          </m:ctrlPr>
                        </m:accPr>
                        <m:e>
                          <m:r>
                            <a:rPr lang="en-US" sz="4000" b="1">
                              <a:latin typeface="Cambria Math" panose="02040503050406030204" pitchFamily="18" charset="0"/>
                            </a:rPr>
                            <m:t>𝐬</m:t>
                          </m:r>
                        </m:e>
                      </m:acc>
                      <m:r>
                        <a:rPr lang="en-US" sz="4000" b="1" i="1">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𝑤</m:t>
                          </m:r>
                        </m:e>
                        <m:sub>
                          <m:r>
                            <a:rPr lang="en-US" sz="4000" b="0" i="1" smtClean="0">
                              <a:latin typeface="Cambria Math" panose="02040503050406030204" pitchFamily="18" charset="0"/>
                            </a:rPr>
                            <m:t>1</m:t>
                          </m:r>
                        </m:sub>
                      </m:sSub>
                      <m:sSub>
                        <m:sSubPr>
                          <m:ctrlPr>
                            <a:rPr lang="en-US" sz="4000" i="1">
                              <a:latin typeface="Cambria Math" panose="02040503050406030204" pitchFamily="18" charset="0"/>
                            </a:rPr>
                          </m:ctrlPr>
                        </m:sSubPr>
                        <m:e>
                          <m:r>
                            <a:rPr lang="en-US" sz="4000" b="1">
                              <a:latin typeface="Cambria Math" panose="02040503050406030204" pitchFamily="18" charset="0"/>
                            </a:rPr>
                            <m:t>𝐛</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𝑤</m:t>
                          </m:r>
                        </m:e>
                        <m:sub>
                          <m:r>
                            <a:rPr lang="en-US" sz="4000" b="0" i="1" smtClean="0">
                              <a:latin typeface="Cambria Math" panose="02040503050406030204" pitchFamily="18" charset="0"/>
                            </a:rPr>
                            <m:t>2</m:t>
                          </m:r>
                        </m:sub>
                      </m:sSub>
                      <m:sSub>
                        <m:sSubPr>
                          <m:ctrlPr>
                            <a:rPr lang="en-US" sz="4000" i="1">
                              <a:latin typeface="Cambria Math" panose="02040503050406030204" pitchFamily="18" charset="0"/>
                            </a:rPr>
                          </m:ctrlPr>
                        </m:sSubPr>
                        <m:e>
                          <m:r>
                            <a:rPr lang="en-US" sz="4000" b="1">
                              <a:latin typeface="Cambria Math" panose="02040503050406030204" pitchFamily="18" charset="0"/>
                            </a:rPr>
                            <m:t>𝐛</m:t>
                          </m:r>
                        </m:e>
                        <m:sub>
                          <m:r>
                            <a:rPr lang="en-US" sz="4000" b="0" i="1" smtClean="0">
                              <a:latin typeface="Cambria Math" panose="02040503050406030204" pitchFamily="18" charset="0"/>
                            </a:rPr>
                            <m:t>2</m:t>
                          </m:r>
                        </m:sub>
                      </m:sSub>
                      <m:r>
                        <a:rPr lang="en-US" sz="4000" i="1">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𝑤</m:t>
                          </m:r>
                        </m:e>
                        <m:sub>
                          <m:r>
                            <a:rPr lang="en-US" sz="4000" b="0" i="1" smtClean="0">
                              <a:latin typeface="Cambria Math" panose="02040503050406030204" pitchFamily="18" charset="0"/>
                            </a:rPr>
                            <m:t>3</m:t>
                          </m:r>
                        </m:sub>
                      </m:sSub>
                      <m:sSub>
                        <m:sSubPr>
                          <m:ctrlPr>
                            <a:rPr lang="en-US" sz="4000" i="1">
                              <a:latin typeface="Cambria Math" panose="02040503050406030204" pitchFamily="18" charset="0"/>
                            </a:rPr>
                          </m:ctrlPr>
                        </m:sSubPr>
                        <m:e>
                          <m:r>
                            <a:rPr lang="en-US" sz="4000" b="1">
                              <a:latin typeface="Cambria Math" panose="02040503050406030204" pitchFamily="18" charset="0"/>
                            </a:rPr>
                            <m:t>𝐛</m:t>
                          </m:r>
                        </m:e>
                        <m:sub>
                          <m:r>
                            <a:rPr lang="en-US" sz="4000" b="0" i="1" smtClean="0">
                              <a:latin typeface="Cambria Math" panose="02040503050406030204" pitchFamily="18" charset="0"/>
                            </a:rPr>
                            <m:t>3</m:t>
                          </m:r>
                        </m:sub>
                      </m:sSub>
                      <m:r>
                        <a:rPr lang="en-US" sz="4000" b="0" i="1" smtClean="0">
                          <a:latin typeface="Cambria Math" panose="02040503050406030204" pitchFamily="18" charset="0"/>
                        </a:rPr>
                        <m:t>+</m:t>
                      </m:r>
                      <m:r>
                        <a:rPr lang="en-US" sz="4000" b="0" i="1" smtClean="0">
                          <a:latin typeface="Cambria Math" panose="02040503050406030204" pitchFamily="18" charset="0"/>
                        </a:rPr>
                        <m:t>𝜇</m:t>
                      </m:r>
                    </m:oMath>
                  </m:oMathPara>
                </a14:m>
                <a:endParaRPr lang="en-US" sz="4000" dirty="0"/>
              </a:p>
            </p:txBody>
          </p:sp>
        </mc:Choice>
        <mc:Fallback xmlns="">
          <p:sp>
            <p:nvSpPr>
              <p:cNvPr id="4" name="TextBox 3">
                <a:extLst>
                  <a:ext uri="{FF2B5EF4-FFF2-40B4-BE49-F238E27FC236}">
                    <a16:creationId xmlns:a16="http://schemas.microsoft.com/office/drawing/2014/main" id="{2609C05F-8BD4-4BAA-8AB2-3E82CC9E0BFC}"/>
                  </a:ext>
                </a:extLst>
              </p:cNvPr>
              <p:cNvSpPr txBox="1">
                <a:spLocks noRot="1" noChangeAspect="1" noMove="1" noResize="1" noEditPoints="1" noAdjustHandles="1" noChangeArrowheads="1" noChangeShapeType="1" noTextEdit="1"/>
              </p:cNvSpPr>
              <p:nvPr/>
            </p:nvSpPr>
            <p:spPr>
              <a:xfrm>
                <a:off x="2589358" y="4573954"/>
                <a:ext cx="7479292" cy="615553"/>
              </a:xfrm>
              <a:prstGeom prst="rect">
                <a:avLst/>
              </a:prstGeom>
              <a:blipFill>
                <a:blip r:embed="rId4"/>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7B95AC7-E651-43BE-BE0D-E0A8CB3E61A2}"/>
              </a:ext>
            </a:extLst>
          </p:cNvPr>
          <p:cNvSpPr txBox="1"/>
          <p:nvPr/>
        </p:nvSpPr>
        <p:spPr>
          <a:xfrm>
            <a:off x="6789491" y="5676902"/>
            <a:ext cx="4815357" cy="584775"/>
          </a:xfrm>
          <a:prstGeom prst="rect">
            <a:avLst/>
          </a:prstGeom>
          <a:noFill/>
        </p:spPr>
        <p:txBody>
          <a:bodyPr wrap="none" rtlCol="0">
            <a:spAutoFit/>
          </a:bodyPr>
          <a:lstStyle/>
          <a:p>
            <a:r>
              <a:rPr lang="en-US" sz="3200" dirty="0"/>
              <a:t>Average of measure spectra</a:t>
            </a:r>
          </a:p>
        </p:txBody>
      </p:sp>
      <p:sp>
        <p:nvSpPr>
          <p:cNvPr id="6" name="Left Brace 5">
            <a:extLst>
              <a:ext uri="{FF2B5EF4-FFF2-40B4-BE49-F238E27FC236}">
                <a16:creationId xmlns:a16="http://schemas.microsoft.com/office/drawing/2014/main" id="{1975D5B7-4BF1-45BE-B303-80548D1EE94B}"/>
              </a:ext>
            </a:extLst>
          </p:cNvPr>
          <p:cNvSpPr/>
          <p:nvPr/>
        </p:nvSpPr>
        <p:spPr>
          <a:xfrm rot="5400000">
            <a:off x="8920717" y="4505102"/>
            <a:ext cx="270679" cy="2206274"/>
          </a:xfrm>
          <a:prstGeom prst="leftBrace">
            <a:avLst>
              <a:gd name="adj1" fmla="val 68333"/>
              <a:gd name="adj2" fmla="val 1697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938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BC6B-CEF3-46A1-841B-6286FC45D97D}"/>
              </a:ext>
            </a:extLst>
          </p:cNvPr>
          <p:cNvSpPr>
            <a:spLocks noGrp="1"/>
          </p:cNvSpPr>
          <p:nvPr>
            <p:ph type="title"/>
          </p:nvPr>
        </p:nvSpPr>
        <p:spPr/>
        <p:txBody>
          <a:bodyPr/>
          <a:lstStyle/>
          <a:p>
            <a:r>
              <a:rPr lang="en-US" dirty="0"/>
              <a:t>Reconstruction via PCA</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AC0015A-7001-4E20-9D62-FF7C41E73847}"/>
                  </a:ext>
                </a:extLst>
              </p:cNvPr>
              <p:cNvSpPr/>
              <p:nvPr/>
            </p:nvSpPr>
            <p:spPr>
              <a:xfrm>
                <a:off x="2085041" y="2922814"/>
                <a:ext cx="2797561" cy="1657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r>
                                  <a:rPr lang="en-US" sz="3200" i="1" smtClean="0">
                                    <a:latin typeface="Cambria Math" panose="02040503050406030204" pitchFamily="18" charset="0"/>
                                  </a:rPr>
                                  <m:t>𝑋</m:t>
                                </m:r>
                              </m:e>
                            </m:mr>
                            <m:mr>
                              <m:e>
                                <m:r>
                                  <a:rPr lang="en-US" sz="3200" i="1" smtClean="0">
                                    <a:latin typeface="Cambria Math" panose="02040503050406030204" pitchFamily="18" charset="0"/>
                                  </a:rPr>
                                  <m:t>𝑌</m:t>
                                </m:r>
                              </m:e>
                            </m:mr>
                            <m:mr>
                              <m:e>
                                <m:r>
                                  <a:rPr lang="en-US" sz="3200" i="1" smtClean="0">
                                    <a:latin typeface="Cambria Math" panose="02040503050406030204" pitchFamily="18" charset="0"/>
                                  </a:rPr>
                                  <m:t>𝑍</m:t>
                                </m:r>
                              </m:e>
                            </m:mr>
                          </m:m>
                        </m:e>
                      </m:d>
                      <m:r>
                        <a:rPr lang="en-US" sz="3200" i="1">
                          <a:latin typeface="Cambria Math" panose="02040503050406030204" pitchFamily="18" charset="0"/>
                        </a:rPr>
                        <m:t>≈</m:t>
                      </m:r>
                      <m:d>
                        <m:dPr>
                          <m:begChr m:val="["/>
                          <m:endChr m:val="]"/>
                          <m:ctrlPr>
                            <a:rPr lang="en-US" sz="3200" i="1">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d>
                                  <m:dPr>
                                    <m:ctrlPr>
                                      <a:rPr lang="en-US" sz="3200" i="1">
                                        <a:latin typeface="Cambria Math" panose="02040503050406030204" pitchFamily="18" charset="0"/>
                                      </a:rPr>
                                    </m:ctrlPr>
                                  </m:dPr>
                                  <m:e>
                                    <m:r>
                                      <a:rPr lang="en-US" sz="3200" b="1">
                                        <a:solidFill>
                                          <a:srgbClr val="FF0000"/>
                                        </a:solidFill>
                                        <a:latin typeface="Cambria Math" panose="02040503050406030204" pitchFamily="18" charset="0"/>
                                      </a:rPr>
                                      <m:t>𝐱</m:t>
                                    </m:r>
                                    <m:r>
                                      <a:rPr lang="en-US" sz="3200" i="1">
                                        <a:latin typeface="Cambria Math" panose="02040503050406030204" pitchFamily="18" charset="0"/>
                                      </a:rPr>
                                      <m:t>⋅</m:t>
                                    </m:r>
                                    <m:acc>
                                      <m:accPr>
                                        <m:chr m:val="̂"/>
                                        <m:ctrlPr>
                                          <a:rPr lang="en-US" sz="3200" i="1" smtClean="0">
                                            <a:latin typeface="Cambria Math" panose="02040503050406030204" pitchFamily="18" charset="0"/>
                                          </a:rPr>
                                        </m:ctrlPr>
                                      </m:accPr>
                                      <m:e>
                                        <m:r>
                                          <a:rPr lang="en-US" sz="3200" b="1">
                                            <a:latin typeface="Cambria Math" panose="02040503050406030204" pitchFamily="18" charset="0"/>
                                          </a:rPr>
                                          <m:t>𝐬</m:t>
                                        </m:r>
                                      </m:e>
                                    </m:acc>
                                  </m:e>
                                </m:d>
                              </m:e>
                            </m:mr>
                            <m:mr>
                              <m:e>
                                <m:d>
                                  <m:dPr>
                                    <m:ctrlPr>
                                      <a:rPr lang="en-US" sz="3200" i="1">
                                        <a:latin typeface="Cambria Math" panose="02040503050406030204" pitchFamily="18" charset="0"/>
                                      </a:rPr>
                                    </m:ctrlPr>
                                  </m:dPr>
                                  <m:e>
                                    <m:r>
                                      <a:rPr lang="en-US" sz="3200" b="1">
                                        <a:solidFill>
                                          <a:srgbClr val="00B050"/>
                                        </a:solidFill>
                                        <a:latin typeface="Cambria Math" panose="02040503050406030204" pitchFamily="18" charset="0"/>
                                      </a:rPr>
                                      <m:t>𝐲</m:t>
                                    </m:r>
                                    <m:r>
                                      <a:rPr lang="en-US" sz="3200" i="1">
                                        <a:latin typeface="Cambria Math" panose="02040503050406030204" pitchFamily="18" charset="0"/>
                                      </a:rPr>
                                      <m:t>⋅</m:t>
                                    </m:r>
                                    <m:acc>
                                      <m:accPr>
                                        <m:chr m:val="̂"/>
                                        <m:ctrlPr>
                                          <a:rPr lang="en-US" sz="3200" i="1">
                                            <a:latin typeface="Cambria Math" panose="02040503050406030204" pitchFamily="18" charset="0"/>
                                          </a:rPr>
                                        </m:ctrlPr>
                                      </m:accPr>
                                      <m:e>
                                        <m:r>
                                          <a:rPr lang="en-US" sz="3200" b="1">
                                            <a:latin typeface="Cambria Math" panose="02040503050406030204" pitchFamily="18" charset="0"/>
                                          </a:rPr>
                                          <m:t>𝐬</m:t>
                                        </m:r>
                                      </m:e>
                                    </m:acc>
                                  </m:e>
                                </m:d>
                              </m:e>
                            </m:mr>
                            <m:mr>
                              <m:e>
                                <m:d>
                                  <m:dPr>
                                    <m:ctrlPr>
                                      <a:rPr lang="en-US" sz="3200" i="1">
                                        <a:latin typeface="Cambria Math" panose="02040503050406030204" pitchFamily="18" charset="0"/>
                                      </a:rPr>
                                    </m:ctrlPr>
                                  </m:dPr>
                                  <m:e>
                                    <m:r>
                                      <a:rPr lang="en-US" sz="3200" b="1">
                                        <a:solidFill>
                                          <a:srgbClr val="0070C0"/>
                                        </a:solidFill>
                                        <a:latin typeface="Cambria Math" panose="02040503050406030204" pitchFamily="18" charset="0"/>
                                      </a:rPr>
                                      <m:t>𝐳</m:t>
                                    </m:r>
                                    <m:r>
                                      <a:rPr lang="en-US" sz="3200" i="1">
                                        <a:latin typeface="Cambria Math" panose="02040503050406030204" pitchFamily="18" charset="0"/>
                                      </a:rPr>
                                      <m:t>⋅</m:t>
                                    </m:r>
                                    <m:acc>
                                      <m:accPr>
                                        <m:chr m:val="̂"/>
                                        <m:ctrlPr>
                                          <a:rPr lang="en-US" sz="3200" i="1">
                                            <a:latin typeface="Cambria Math" panose="02040503050406030204" pitchFamily="18" charset="0"/>
                                          </a:rPr>
                                        </m:ctrlPr>
                                      </m:accPr>
                                      <m:e>
                                        <m:r>
                                          <a:rPr lang="en-US" sz="3200" b="1">
                                            <a:latin typeface="Cambria Math" panose="02040503050406030204" pitchFamily="18" charset="0"/>
                                          </a:rPr>
                                          <m:t>𝐬</m:t>
                                        </m:r>
                                      </m:e>
                                    </m:acc>
                                  </m:e>
                                </m:d>
                              </m:e>
                            </m:mr>
                          </m:m>
                        </m:e>
                      </m:d>
                    </m:oMath>
                  </m:oMathPara>
                </a14:m>
                <a:endParaRPr lang="en-US" sz="3200" dirty="0"/>
              </a:p>
            </p:txBody>
          </p:sp>
        </mc:Choice>
        <mc:Fallback xmlns="">
          <p:sp>
            <p:nvSpPr>
              <p:cNvPr id="4" name="Rectangle 3">
                <a:extLst>
                  <a:ext uri="{FF2B5EF4-FFF2-40B4-BE49-F238E27FC236}">
                    <a16:creationId xmlns:a16="http://schemas.microsoft.com/office/drawing/2014/main" id="{8AC0015A-7001-4E20-9D62-FF7C41E73847}"/>
                  </a:ext>
                </a:extLst>
              </p:cNvPr>
              <p:cNvSpPr>
                <a:spLocks noRot="1" noChangeAspect="1" noMove="1" noResize="1" noEditPoints="1" noAdjustHandles="1" noChangeArrowheads="1" noChangeShapeType="1" noTextEdit="1"/>
              </p:cNvSpPr>
              <p:nvPr/>
            </p:nvSpPr>
            <p:spPr>
              <a:xfrm>
                <a:off x="2085041" y="2922814"/>
                <a:ext cx="2797561" cy="165750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F4D0C3D-9435-43BA-A8B7-0F3C9F2C536F}"/>
                  </a:ext>
                </a:extLst>
              </p:cNvPr>
              <p:cNvSpPr/>
              <p:nvPr/>
            </p:nvSpPr>
            <p:spPr>
              <a:xfrm>
                <a:off x="4682086" y="2922813"/>
                <a:ext cx="5607561" cy="1657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m:t>
                      </m:r>
                      <m:d>
                        <m:dPr>
                          <m:begChr m:val="["/>
                          <m:endChr m:val="]"/>
                          <m:ctrlPr>
                            <a:rPr lang="en-US" sz="3200" i="1">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sSup>
                                  <m:sSupPr>
                                    <m:ctrlPr>
                                      <a:rPr lang="en-US" sz="3200" b="1" i="1">
                                        <a:solidFill>
                                          <a:srgbClr val="FF0000"/>
                                        </a:solidFill>
                                        <a:latin typeface="Cambria Math" panose="02040503050406030204" pitchFamily="18" charset="0"/>
                                      </a:rPr>
                                    </m:ctrlPr>
                                  </m:sSupPr>
                                  <m:e>
                                    <m:r>
                                      <a:rPr lang="en-US" sz="3200" b="1">
                                        <a:solidFill>
                                          <a:srgbClr val="FF0000"/>
                                        </a:solidFill>
                                        <a:latin typeface="Cambria Math" panose="02040503050406030204" pitchFamily="18" charset="0"/>
                                      </a:rPr>
                                      <m:t>𝐱</m:t>
                                    </m:r>
                                  </m:e>
                                  <m:sup>
                                    <m:r>
                                      <a:rPr lang="en-US" sz="3200" b="1" i="1">
                                        <a:latin typeface="Cambria Math" panose="02040503050406030204" pitchFamily="18" charset="0"/>
                                      </a:rPr>
                                      <m:t>𝑻</m:t>
                                    </m:r>
                                  </m:sup>
                                </m:sSup>
                              </m:e>
                            </m:mr>
                            <m:mr>
                              <m:e>
                                <m:sSup>
                                  <m:sSupPr>
                                    <m:ctrlPr>
                                      <a:rPr lang="en-US" sz="3200" b="1" i="1">
                                        <a:solidFill>
                                          <a:srgbClr val="00B050"/>
                                        </a:solidFill>
                                        <a:latin typeface="Cambria Math" panose="02040503050406030204" pitchFamily="18" charset="0"/>
                                      </a:rPr>
                                    </m:ctrlPr>
                                  </m:sSupPr>
                                  <m:e>
                                    <m:r>
                                      <a:rPr lang="en-US" sz="3200" b="1">
                                        <a:solidFill>
                                          <a:srgbClr val="00B050"/>
                                        </a:solidFill>
                                        <a:latin typeface="Cambria Math" panose="02040503050406030204" pitchFamily="18" charset="0"/>
                                      </a:rPr>
                                      <m:t>𝐲</m:t>
                                    </m:r>
                                  </m:e>
                                  <m:sup>
                                    <m:r>
                                      <a:rPr lang="en-US" sz="3200" b="1" i="1">
                                        <a:latin typeface="Cambria Math" panose="02040503050406030204" pitchFamily="18" charset="0"/>
                                      </a:rPr>
                                      <m:t>𝑻</m:t>
                                    </m:r>
                                  </m:sup>
                                </m:sSup>
                              </m:e>
                            </m:mr>
                            <m:mr>
                              <m:e>
                                <m:sSup>
                                  <m:sSupPr>
                                    <m:ctrlPr>
                                      <a:rPr lang="en-US" sz="3200" b="1" i="1">
                                        <a:solidFill>
                                          <a:srgbClr val="0070C0"/>
                                        </a:solidFill>
                                        <a:latin typeface="Cambria Math" panose="02040503050406030204" pitchFamily="18" charset="0"/>
                                      </a:rPr>
                                    </m:ctrlPr>
                                  </m:sSupPr>
                                  <m:e>
                                    <m:r>
                                      <a:rPr lang="en-US" sz="3200" b="1">
                                        <a:solidFill>
                                          <a:srgbClr val="0070C0"/>
                                        </a:solidFill>
                                        <a:latin typeface="Cambria Math" panose="02040503050406030204" pitchFamily="18" charset="0"/>
                                      </a:rPr>
                                      <m:t>𝐳</m:t>
                                    </m:r>
                                  </m:e>
                                  <m:sup>
                                    <m:r>
                                      <a:rPr lang="en-US" sz="3200" b="1" i="1">
                                        <a:latin typeface="Cambria Math" panose="02040503050406030204" pitchFamily="18" charset="0"/>
                                      </a:rPr>
                                      <m:t>𝑻</m:t>
                                    </m:r>
                                  </m:sup>
                                </m:sSup>
                              </m:e>
                            </m:mr>
                          </m:m>
                        </m:e>
                      </m:d>
                      <m:d>
                        <m:dPr>
                          <m:begChr m:val="["/>
                          <m:endChr m:val="]"/>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m:rPr>
                                  <m:brk m:alnAt="7"/>
                                </m:rPr>
                                <a:rPr lang="en-US" sz="3200" b="1">
                                  <a:latin typeface="Cambria Math" panose="02040503050406030204" pitchFamily="18" charset="0"/>
                                </a:rPr>
                                <m:t>𝐛</m:t>
                              </m:r>
                            </m:e>
                            <m:sub>
                              <m:r>
                                <m:rPr>
                                  <m:brk m:alnAt="7"/>
                                </m:rPr>
                                <a:rPr lang="en-US" sz="3200" i="1">
                                  <a:latin typeface="Cambria Math" panose="02040503050406030204" pitchFamily="18" charset="0"/>
                                </a:rPr>
                                <m:t>1</m:t>
                              </m:r>
                            </m:sub>
                          </m:sSub>
                          <m:sSub>
                            <m:sSubPr>
                              <m:ctrlPr>
                                <a:rPr lang="en-US" sz="3200" i="1">
                                  <a:latin typeface="Cambria Math" panose="02040503050406030204" pitchFamily="18" charset="0"/>
                                </a:rPr>
                              </m:ctrlPr>
                            </m:sSubPr>
                            <m:e>
                              <m:r>
                                <m:rPr>
                                  <m:brk m:alnAt="7"/>
                                </m:rPr>
                                <a:rPr lang="en-US" sz="3200" b="1">
                                  <a:latin typeface="Cambria Math" panose="02040503050406030204" pitchFamily="18" charset="0"/>
                                </a:rPr>
                                <m:t>𝐛</m:t>
                              </m:r>
                            </m:e>
                            <m:sub>
                              <m:r>
                                <a:rPr lang="en-US" sz="3200" i="1">
                                  <a:latin typeface="Cambria Math" panose="02040503050406030204" pitchFamily="18" charset="0"/>
                                </a:rPr>
                                <m:t>2</m:t>
                              </m:r>
                            </m:sub>
                          </m:sSub>
                          <m:sSub>
                            <m:sSubPr>
                              <m:ctrlPr>
                                <a:rPr lang="en-US" sz="3200" i="1">
                                  <a:latin typeface="Cambria Math" panose="02040503050406030204" pitchFamily="18" charset="0"/>
                                </a:rPr>
                              </m:ctrlPr>
                            </m:sSubPr>
                            <m:e>
                              <m:r>
                                <m:rPr>
                                  <m:brk m:alnAt="7"/>
                                </m:rPr>
                                <a:rPr lang="en-US" sz="3200" b="1">
                                  <a:latin typeface="Cambria Math" panose="02040503050406030204" pitchFamily="18" charset="0"/>
                                </a:rPr>
                                <m:t>𝐛</m:t>
                              </m:r>
                            </m:e>
                            <m:sub>
                              <m:r>
                                <a:rPr lang="en-US" sz="3200" i="1">
                                  <a:latin typeface="Cambria Math" panose="02040503050406030204" pitchFamily="18" charset="0"/>
                                </a:rPr>
                                <m:t>3</m:t>
                              </m:r>
                            </m:sub>
                          </m:sSub>
                        </m:e>
                      </m:d>
                      <m:d>
                        <m:dPr>
                          <m:begChr m:val="["/>
                          <m:endChr m:val="]"/>
                          <m:ctrlPr>
                            <a:rPr lang="en-US" sz="3200" i="1">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sSub>
                                  <m:sSubPr>
                                    <m:ctrlPr>
                                      <a:rPr lang="en-US" sz="3200" i="1">
                                        <a:latin typeface="Cambria Math" panose="02040503050406030204" pitchFamily="18" charset="0"/>
                                      </a:rPr>
                                    </m:ctrlPr>
                                  </m:sSubPr>
                                  <m:e>
                                    <m:r>
                                      <m:rPr>
                                        <m:brk m:alnAt="7"/>
                                      </m:rPr>
                                      <a:rPr lang="en-US" sz="3200" i="1">
                                        <a:latin typeface="Cambria Math" panose="02040503050406030204" pitchFamily="18" charset="0"/>
                                      </a:rPr>
                                      <m:t>𝑤</m:t>
                                    </m:r>
                                  </m:e>
                                  <m:sub>
                                    <m:r>
                                      <a:rPr lang="en-US" sz="3200" i="1">
                                        <a:latin typeface="Cambria Math" panose="02040503050406030204" pitchFamily="18" charset="0"/>
                                      </a:rPr>
                                      <m:t>1</m:t>
                                    </m:r>
                                  </m:sub>
                                </m:sSub>
                              </m:e>
                            </m:mr>
                            <m:mr>
                              <m:e>
                                <m:sSub>
                                  <m:sSubPr>
                                    <m:ctrlPr>
                                      <a:rPr lang="en-US" sz="3200" i="1">
                                        <a:latin typeface="Cambria Math" panose="02040503050406030204" pitchFamily="18" charset="0"/>
                                      </a:rPr>
                                    </m:ctrlPr>
                                  </m:sSubPr>
                                  <m:e>
                                    <m:r>
                                      <m:rPr>
                                        <m:brk m:alnAt="7"/>
                                      </m:rPr>
                                      <a:rPr lang="en-US" sz="3200" i="1">
                                        <a:latin typeface="Cambria Math" panose="02040503050406030204" pitchFamily="18" charset="0"/>
                                      </a:rPr>
                                      <m:t>𝑤</m:t>
                                    </m:r>
                                  </m:e>
                                  <m:sub>
                                    <m:r>
                                      <a:rPr lang="en-US" sz="3200" i="1">
                                        <a:latin typeface="Cambria Math" panose="02040503050406030204" pitchFamily="18" charset="0"/>
                                      </a:rPr>
                                      <m:t>2</m:t>
                                    </m:r>
                                  </m:sub>
                                </m:sSub>
                              </m:e>
                            </m:mr>
                            <m:mr>
                              <m:e>
                                <m:sSub>
                                  <m:sSubPr>
                                    <m:ctrlPr>
                                      <a:rPr lang="en-US" sz="3200" i="1">
                                        <a:latin typeface="Cambria Math" panose="02040503050406030204" pitchFamily="18" charset="0"/>
                                      </a:rPr>
                                    </m:ctrlPr>
                                  </m:sSubPr>
                                  <m:e>
                                    <m:r>
                                      <m:rPr>
                                        <m:brk m:alnAt="7"/>
                                      </m:rPr>
                                      <a:rPr lang="en-US" sz="3200" i="1">
                                        <a:latin typeface="Cambria Math" panose="02040503050406030204" pitchFamily="18" charset="0"/>
                                      </a:rPr>
                                      <m:t>𝑤</m:t>
                                    </m:r>
                                  </m:e>
                                  <m:sub>
                                    <m:r>
                                      <a:rPr lang="en-US" sz="3200" i="1">
                                        <a:latin typeface="Cambria Math" panose="02040503050406030204" pitchFamily="18" charset="0"/>
                                      </a:rPr>
                                      <m:t>3</m:t>
                                    </m:r>
                                  </m:sub>
                                </m:sSub>
                              </m:e>
                            </m:mr>
                          </m:m>
                        </m:e>
                      </m:d>
                      <m:r>
                        <a:rPr lang="en-US" sz="3200" i="1">
                          <a:latin typeface="Cambria Math" panose="02040503050406030204" pitchFamily="18" charset="0"/>
                        </a:rPr>
                        <m:t>+</m:t>
                      </m:r>
                      <m:d>
                        <m:dPr>
                          <m:begChr m:val="["/>
                          <m:endChr m:val="]"/>
                          <m:ctrlPr>
                            <a:rPr lang="en-US" sz="3200" i="1">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sSup>
                                  <m:sSupPr>
                                    <m:ctrlPr>
                                      <a:rPr lang="en-US" sz="3200" b="1" i="1">
                                        <a:solidFill>
                                          <a:srgbClr val="FF0000"/>
                                        </a:solidFill>
                                        <a:latin typeface="Cambria Math" panose="02040503050406030204" pitchFamily="18" charset="0"/>
                                      </a:rPr>
                                    </m:ctrlPr>
                                  </m:sSupPr>
                                  <m:e>
                                    <m:r>
                                      <a:rPr lang="en-US" sz="3200" b="1">
                                        <a:solidFill>
                                          <a:srgbClr val="FF0000"/>
                                        </a:solidFill>
                                        <a:latin typeface="Cambria Math" panose="02040503050406030204" pitchFamily="18" charset="0"/>
                                      </a:rPr>
                                      <m:t>𝐱</m:t>
                                    </m:r>
                                  </m:e>
                                  <m:sup>
                                    <m:r>
                                      <a:rPr lang="en-US" sz="3200" b="1" i="1">
                                        <a:latin typeface="Cambria Math" panose="02040503050406030204" pitchFamily="18" charset="0"/>
                                      </a:rPr>
                                      <m:t>𝑻</m:t>
                                    </m:r>
                                  </m:sup>
                                </m:sSup>
                              </m:e>
                            </m:mr>
                            <m:mr>
                              <m:e>
                                <m:sSup>
                                  <m:sSupPr>
                                    <m:ctrlPr>
                                      <a:rPr lang="en-US" sz="3200" b="1" i="1">
                                        <a:solidFill>
                                          <a:srgbClr val="00B050"/>
                                        </a:solidFill>
                                        <a:latin typeface="Cambria Math" panose="02040503050406030204" pitchFamily="18" charset="0"/>
                                      </a:rPr>
                                    </m:ctrlPr>
                                  </m:sSupPr>
                                  <m:e>
                                    <m:r>
                                      <a:rPr lang="en-US" sz="3200" b="1">
                                        <a:solidFill>
                                          <a:srgbClr val="00B050"/>
                                        </a:solidFill>
                                        <a:latin typeface="Cambria Math" panose="02040503050406030204" pitchFamily="18" charset="0"/>
                                      </a:rPr>
                                      <m:t>𝐲</m:t>
                                    </m:r>
                                  </m:e>
                                  <m:sup>
                                    <m:r>
                                      <a:rPr lang="en-US" sz="3200" b="1" i="1">
                                        <a:latin typeface="Cambria Math" panose="02040503050406030204" pitchFamily="18" charset="0"/>
                                      </a:rPr>
                                      <m:t>𝑻</m:t>
                                    </m:r>
                                  </m:sup>
                                </m:sSup>
                              </m:e>
                            </m:mr>
                            <m:mr>
                              <m:e>
                                <m:sSup>
                                  <m:sSupPr>
                                    <m:ctrlPr>
                                      <a:rPr lang="en-US" sz="3200" b="1" i="1">
                                        <a:solidFill>
                                          <a:srgbClr val="0070C0"/>
                                        </a:solidFill>
                                        <a:latin typeface="Cambria Math" panose="02040503050406030204" pitchFamily="18" charset="0"/>
                                      </a:rPr>
                                    </m:ctrlPr>
                                  </m:sSupPr>
                                  <m:e>
                                    <m:r>
                                      <a:rPr lang="en-US" sz="3200" b="1">
                                        <a:solidFill>
                                          <a:srgbClr val="0070C0"/>
                                        </a:solidFill>
                                        <a:latin typeface="Cambria Math" panose="02040503050406030204" pitchFamily="18" charset="0"/>
                                      </a:rPr>
                                      <m:t>𝐳</m:t>
                                    </m:r>
                                  </m:e>
                                  <m:sup>
                                    <m:r>
                                      <a:rPr lang="en-US" sz="3200" b="1" i="1">
                                        <a:latin typeface="Cambria Math" panose="02040503050406030204" pitchFamily="18" charset="0"/>
                                      </a:rPr>
                                      <m:t>𝑻</m:t>
                                    </m:r>
                                  </m:sup>
                                </m:sSup>
                              </m:e>
                            </m:mr>
                          </m:m>
                        </m:e>
                      </m:d>
                      <m:r>
                        <a:rPr lang="en-US" sz="3200" b="1" i="1" smtClean="0">
                          <a:latin typeface="Cambria Math" panose="02040503050406030204" pitchFamily="18" charset="0"/>
                        </a:rPr>
                        <m:t>𝝁</m:t>
                      </m:r>
                    </m:oMath>
                  </m:oMathPara>
                </a14:m>
                <a:endParaRPr lang="en-US" sz="3200" dirty="0"/>
              </a:p>
            </p:txBody>
          </p:sp>
        </mc:Choice>
        <mc:Fallback xmlns="">
          <p:sp>
            <p:nvSpPr>
              <p:cNvPr id="5" name="Rectangle 4">
                <a:extLst>
                  <a:ext uri="{FF2B5EF4-FFF2-40B4-BE49-F238E27FC236}">
                    <a16:creationId xmlns:a16="http://schemas.microsoft.com/office/drawing/2014/main" id="{2F4D0C3D-9435-43BA-A8B7-0F3C9F2C536F}"/>
                  </a:ext>
                </a:extLst>
              </p:cNvPr>
              <p:cNvSpPr>
                <a:spLocks noRot="1" noChangeAspect="1" noMove="1" noResize="1" noEditPoints="1" noAdjustHandles="1" noChangeArrowheads="1" noChangeShapeType="1" noTextEdit="1"/>
              </p:cNvSpPr>
              <p:nvPr/>
            </p:nvSpPr>
            <p:spPr>
              <a:xfrm>
                <a:off x="4682086" y="2922813"/>
                <a:ext cx="5607561" cy="165750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38400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23E3C8-DCBC-4985-83A2-250EE025D936}"/>
              </a:ext>
            </a:extLst>
          </p:cNvPr>
          <p:cNvSpPr>
            <a:spLocks noGrp="1"/>
          </p:cNvSpPr>
          <p:nvPr>
            <p:ph type="title"/>
          </p:nvPr>
        </p:nvSpPr>
        <p:spPr/>
        <p:txBody>
          <a:bodyPr/>
          <a:lstStyle/>
          <a:p>
            <a:r>
              <a:rPr lang="en-US" dirty="0"/>
              <a:t>Reconstruction via PCA</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633374A-1731-4810-ACCC-1458C31340B6}"/>
                  </a:ext>
                </a:extLst>
              </p:cNvPr>
              <p:cNvSpPr/>
              <p:nvPr/>
            </p:nvSpPr>
            <p:spPr>
              <a:xfrm>
                <a:off x="1294354" y="2520585"/>
                <a:ext cx="9760044" cy="21943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000" i="1" smtClean="0">
                              <a:latin typeface="Cambria Math" panose="02040503050406030204" pitchFamily="18" charset="0"/>
                            </a:rPr>
                          </m:ctrlPr>
                        </m:dPr>
                        <m:e>
                          <m:m>
                            <m:mPr>
                              <m:mcs>
                                <m:mc>
                                  <m:mcPr>
                                    <m:count m:val="1"/>
                                    <m:mcJc m:val="center"/>
                                  </m:mcPr>
                                </m:mc>
                              </m:mcs>
                              <m:ctrlPr>
                                <a:rPr lang="en-US" sz="4000" i="1">
                                  <a:latin typeface="Cambria Math" panose="02040503050406030204" pitchFamily="18" charset="0"/>
                                </a:rPr>
                              </m:ctrlPr>
                            </m:mPr>
                            <m:mr>
                              <m:e>
                                <m:sSub>
                                  <m:sSubPr>
                                    <m:ctrlPr>
                                      <a:rPr lang="en-US" sz="4000" i="1">
                                        <a:latin typeface="Cambria Math" panose="02040503050406030204" pitchFamily="18" charset="0"/>
                                      </a:rPr>
                                    </m:ctrlPr>
                                  </m:sSubPr>
                                  <m:e>
                                    <m:r>
                                      <m:rPr>
                                        <m:brk m:alnAt="7"/>
                                      </m:rPr>
                                      <a:rPr lang="en-US" sz="4000" i="1">
                                        <a:latin typeface="Cambria Math" panose="02040503050406030204" pitchFamily="18" charset="0"/>
                                      </a:rPr>
                                      <m:t>𝑤</m:t>
                                    </m:r>
                                  </m:e>
                                  <m:sub>
                                    <m:r>
                                      <a:rPr lang="en-US" sz="4000" i="1">
                                        <a:latin typeface="Cambria Math" panose="02040503050406030204" pitchFamily="18" charset="0"/>
                                      </a:rPr>
                                      <m:t>1</m:t>
                                    </m:r>
                                  </m:sub>
                                </m:sSub>
                              </m:e>
                            </m:mr>
                            <m:mr>
                              <m:e>
                                <m:sSub>
                                  <m:sSubPr>
                                    <m:ctrlPr>
                                      <a:rPr lang="en-US" sz="4000" i="1">
                                        <a:latin typeface="Cambria Math" panose="02040503050406030204" pitchFamily="18" charset="0"/>
                                      </a:rPr>
                                    </m:ctrlPr>
                                  </m:sSubPr>
                                  <m:e>
                                    <m:r>
                                      <m:rPr>
                                        <m:brk m:alnAt="7"/>
                                      </m:rPr>
                                      <a:rPr lang="en-US" sz="4000" i="1">
                                        <a:latin typeface="Cambria Math" panose="02040503050406030204" pitchFamily="18" charset="0"/>
                                      </a:rPr>
                                      <m:t>𝑤</m:t>
                                    </m:r>
                                  </m:e>
                                  <m:sub>
                                    <m:r>
                                      <a:rPr lang="en-US" sz="4000" i="1">
                                        <a:latin typeface="Cambria Math" panose="02040503050406030204" pitchFamily="18" charset="0"/>
                                      </a:rPr>
                                      <m:t>2</m:t>
                                    </m:r>
                                  </m:sub>
                                </m:sSub>
                              </m:e>
                            </m:mr>
                            <m:mr>
                              <m:e>
                                <m:sSub>
                                  <m:sSubPr>
                                    <m:ctrlPr>
                                      <a:rPr lang="en-US" sz="4000" i="1">
                                        <a:latin typeface="Cambria Math" panose="02040503050406030204" pitchFamily="18" charset="0"/>
                                      </a:rPr>
                                    </m:ctrlPr>
                                  </m:sSubPr>
                                  <m:e>
                                    <m:r>
                                      <m:rPr>
                                        <m:brk m:alnAt="7"/>
                                      </m:rPr>
                                      <a:rPr lang="en-US" sz="4000" i="1">
                                        <a:latin typeface="Cambria Math" panose="02040503050406030204" pitchFamily="18" charset="0"/>
                                      </a:rPr>
                                      <m:t>𝑤</m:t>
                                    </m:r>
                                  </m:e>
                                  <m:sub>
                                    <m:r>
                                      <a:rPr lang="en-US" sz="4000" i="1">
                                        <a:latin typeface="Cambria Math" panose="02040503050406030204" pitchFamily="18" charset="0"/>
                                      </a:rPr>
                                      <m:t>3</m:t>
                                    </m:r>
                                  </m:sub>
                                </m:sSub>
                              </m:e>
                            </m:mr>
                          </m:m>
                        </m:e>
                      </m:d>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d>
                            <m:dPr>
                              <m:ctrlPr>
                                <a:rPr lang="en-US" sz="4000" b="0" i="1" smtClean="0">
                                  <a:latin typeface="Cambria Math" panose="02040503050406030204" pitchFamily="18" charset="0"/>
                                </a:rPr>
                              </m:ctrlPr>
                            </m:dPr>
                            <m:e>
                              <m:d>
                                <m:dPr>
                                  <m:begChr m:val="["/>
                                  <m:endChr m:val="]"/>
                                  <m:ctrlPr>
                                    <a:rPr lang="en-US" sz="4000" i="1">
                                      <a:latin typeface="Cambria Math" panose="02040503050406030204" pitchFamily="18" charset="0"/>
                                    </a:rPr>
                                  </m:ctrlPr>
                                </m:dPr>
                                <m:e>
                                  <m:m>
                                    <m:mPr>
                                      <m:mcs>
                                        <m:mc>
                                          <m:mcPr>
                                            <m:count m:val="1"/>
                                            <m:mcJc m:val="center"/>
                                          </m:mcPr>
                                        </m:mc>
                                      </m:mcs>
                                      <m:ctrlPr>
                                        <a:rPr lang="en-US" sz="4000" i="1">
                                          <a:latin typeface="Cambria Math" panose="02040503050406030204" pitchFamily="18" charset="0"/>
                                        </a:rPr>
                                      </m:ctrlPr>
                                    </m:mPr>
                                    <m:mr>
                                      <m:e>
                                        <m:sSup>
                                          <m:sSupPr>
                                            <m:ctrlPr>
                                              <a:rPr lang="en-US" sz="4000" b="1" i="1">
                                                <a:solidFill>
                                                  <a:srgbClr val="FF0000"/>
                                                </a:solidFill>
                                                <a:latin typeface="Cambria Math" panose="02040503050406030204" pitchFamily="18" charset="0"/>
                                              </a:rPr>
                                            </m:ctrlPr>
                                          </m:sSupPr>
                                          <m:e>
                                            <m:r>
                                              <a:rPr lang="en-US" sz="4000" b="1">
                                                <a:solidFill>
                                                  <a:srgbClr val="FF0000"/>
                                                </a:solidFill>
                                                <a:latin typeface="Cambria Math" panose="02040503050406030204" pitchFamily="18" charset="0"/>
                                              </a:rPr>
                                              <m:t>𝐱</m:t>
                                            </m:r>
                                          </m:e>
                                          <m:sup>
                                            <m:r>
                                              <a:rPr lang="en-US" sz="4000" b="1" i="1">
                                                <a:latin typeface="Cambria Math" panose="02040503050406030204" pitchFamily="18" charset="0"/>
                                              </a:rPr>
                                              <m:t>𝑻</m:t>
                                            </m:r>
                                          </m:sup>
                                        </m:sSup>
                                      </m:e>
                                    </m:mr>
                                    <m:mr>
                                      <m:e>
                                        <m:sSup>
                                          <m:sSupPr>
                                            <m:ctrlPr>
                                              <a:rPr lang="en-US" sz="4000" b="1" i="1">
                                                <a:solidFill>
                                                  <a:srgbClr val="00B050"/>
                                                </a:solidFill>
                                                <a:latin typeface="Cambria Math" panose="02040503050406030204" pitchFamily="18" charset="0"/>
                                              </a:rPr>
                                            </m:ctrlPr>
                                          </m:sSupPr>
                                          <m:e>
                                            <m:r>
                                              <a:rPr lang="en-US" sz="4000" b="1">
                                                <a:solidFill>
                                                  <a:srgbClr val="00B050"/>
                                                </a:solidFill>
                                                <a:latin typeface="Cambria Math" panose="02040503050406030204" pitchFamily="18" charset="0"/>
                                              </a:rPr>
                                              <m:t>𝐲</m:t>
                                            </m:r>
                                          </m:e>
                                          <m:sup>
                                            <m:r>
                                              <a:rPr lang="en-US" sz="4000" b="1" i="1">
                                                <a:latin typeface="Cambria Math" panose="02040503050406030204" pitchFamily="18" charset="0"/>
                                              </a:rPr>
                                              <m:t>𝑻</m:t>
                                            </m:r>
                                          </m:sup>
                                        </m:sSup>
                                      </m:e>
                                    </m:mr>
                                    <m:mr>
                                      <m:e>
                                        <m:sSup>
                                          <m:sSupPr>
                                            <m:ctrlPr>
                                              <a:rPr lang="en-US" sz="4000" b="1" i="1">
                                                <a:solidFill>
                                                  <a:srgbClr val="0070C0"/>
                                                </a:solidFill>
                                                <a:latin typeface="Cambria Math" panose="02040503050406030204" pitchFamily="18" charset="0"/>
                                              </a:rPr>
                                            </m:ctrlPr>
                                          </m:sSupPr>
                                          <m:e>
                                            <m:r>
                                              <a:rPr lang="en-US" sz="4000" b="1">
                                                <a:solidFill>
                                                  <a:srgbClr val="0070C0"/>
                                                </a:solidFill>
                                                <a:latin typeface="Cambria Math" panose="02040503050406030204" pitchFamily="18" charset="0"/>
                                              </a:rPr>
                                              <m:t>𝐳</m:t>
                                            </m:r>
                                          </m:e>
                                          <m:sup>
                                            <m:r>
                                              <a:rPr lang="en-US" sz="4000" b="1" i="1">
                                                <a:latin typeface="Cambria Math" panose="02040503050406030204" pitchFamily="18" charset="0"/>
                                              </a:rPr>
                                              <m:t>𝑻</m:t>
                                            </m:r>
                                          </m:sup>
                                        </m:sSup>
                                      </m:e>
                                    </m:mr>
                                  </m:m>
                                </m:e>
                              </m:d>
                              <m:d>
                                <m:dPr>
                                  <m:begChr m:val="["/>
                                  <m:endChr m:val="]"/>
                                  <m:ctrlPr>
                                    <a:rPr lang="en-US" sz="4000" i="1">
                                      <a:latin typeface="Cambria Math" panose="02040503050406030204" pitchFamily="18" charset="0"/>
                                    </a:rPr>
                                  </m:ctrlPr>
                                </m:dPr>
                                <m:e>
                                  <m:sSub>
                                    <m:sSubPr>
                                      <m:ctrlPr>
                                        <a:rPr lang="en-US" sz="4000" i="1">
                                          <a:latin typeface="Cambria Math" panose="02040503050406030204" pitchFamily="18" charset="0"/>
                                        </a:rPr>
                                      </m:ctrlPr>
                                    </m:sSubPr>
                                    <m:e>
                                      <m:r>
                                        <m:rPr>
                                          <m:brk m:alnAt="7"/>
                                        </m:rPr>
                                        <a:rPr lang="en-US" sz="4000" b="1">
                                          <a:latin typeface="Cambria Math" panose="02040503050406030204" pitchFamily="18" charset="0"/>
                                        </a:rPr>
                                        <m:t>𝐛</m:t>
                                      </m:r>
                                    </m:e>
                                    <m:sub>
                                      <m:r>
                                        <m:rPr>
                                          <m:brk m:alnAt="7"/>
                                        </m:rPr>
                                        <a:rPr lang="en-US" sz="4000" i="1">
                                          <a:latin typeface="Cambria Math" panose="02040503050406030204" pitchFamily="18" charset="0"/>
                                        </a:rPr>
                                        <m:t>1</m:t>
                                      </m:r>
                                    </m:sub>
                                  </m:sSub>
                                  <m:sSub>
                                    <m:sSubPr>
                                      <m:ctrlPr>
                                        <a:rPr lang="en-US" sz="4000" i="1">
                                          <a:latin typeface="Cambria Math" panose="02040503050406030204" pitchFamily="18" charset="0"/>
                                        </a:rPr>
                                      </m:ctrlPr>
                                    </m:sSubPr>
                                    <m:e>
                                      <m:r>
                                        <m:rPr>
                                          <m:brk m:alnAt="7"/>
                                        </m:rPr>
                                        <a:rPr lang="en-US" sz="4000" b="1">
                                          <a:latin typeface="Cambria Math" panose="02040503050406030204" pitchFamily="18" charset="0"/>
                                        </a:rPr>
                                        <m:t>𝐛</m:t>
                                      </m:r>
                                    </m:e>
                                    <m:sub>
                                      <m:r>
                                        <a:rPr lang="en-US" sz="4000" i="1">
                                          <a:latin typeface="Cambria Math" panose="02040503050406030204" pitchFamily="18" charset="0"/>
                                        </a:rPr>
                                        <m:t>2</m:t>
                                      </m:r>
                                    </m:sub>
                                  </m:sSub>
                                  <m:sSub>
                                    <m:sSubPr>
                                      <m:ctrlPr>
                                        <a:rPr lang="en-US" sz="4000" i="1">
                                          <a:latin typeface="Cambria Math" panose="02040503050406030204" pitchFamily="18" charset="0"/>
                                        </a:rPr>
                                      </m:ctrlPr>
                                    </m:sSubPr>
                                    <m:e>
                                      <m:r>
                                        <m:rPr>
                                          <m:brk m:alnAt="7"/>
                                        </m:rPr>
                                        <a:rPr lang="en-US" sz="4000" b="1">
                                          <a:latin typeface="Cambria Math" panose="02040503050406030204" pitchFamily="18" charset="0"/>
                                        </a:rPr>
                                        <m:t>𝐛</m:t>
                                      </m:r>
                                    </m:e>
                                    <m:sub>
                                      <m:r>
                                        <a:rPr lang="en-US" sz="4000" i="1">
                                          <a:latin typeface="Cambria Math" panose="02040503050406030204" pitchFamily="18" charset="0"/>
                                        </a:rPr>
                                        <m:t>3</m:t>
                                      </m:r>
                                    </m:sub>
                                  </m:sSub>
                                </m:e>
                              </m:d>
                            </m:e>
                          </m:d>
                        </m:e>
                        <m:sup>
                          <m:r>
                            <a:rPr lang="en-US" sz="4000" b="0" i="1" smtClean="0">
                              <a:latin typeface="Cambria Math" panose="02040503050406030204" pitchFamily="18" charset="0"/>
                            </a:rPr>
                            <m:t>−1</m:t>
                          </m:r>
                        </m:sup>
                      </m:sSup>
                      <m:d>
                        <m:dPr>
                          <m:ctrlPr>
                            <a:rPr lang="en-US" sz="4000" b="0" i="1" smtClean="0">
                              <a:latin typeface="Cambria Math" panose="02040503050406030204" pitchFamily="18" charset="0"/>
                            </a:rPr>
                          </m:ctrlPr>
                        </m:dPr>
                        <m:e>
                          <m:d>
                            <m:dPr>
                              <m:begChr m:val="["/>
                              <m:endChr m:val="]"/>
                              <m:ctrlPr>
                                <a:rPr lang="en-US" sz="4000" i="1">
                                  <a:latin typeface="Cambria Math" panose="02040503050406030204" pitchFamily="18" charset="0"/>
                                </a:rPr>
                              </m:ctrlPr>
                            </m:dPr>
                            <m:e>
                              <m:m>
                                <m:mPr>
                                  <m:mcs>
                                    <m:mc>
                                      <m:mcPr>
                                        <m:count m:val="1"/>
                                        <m:mcJc m:val="center"/>
                                      </m:mcPr>
                                    </m:mc>
                                  </m:mcs>
                                  <m:ctrlPr>
                                    <a:rPr lang="en-US" sz="4000" i="1">
                                      <a:latin typeface="Cambria Math" panose="02040503050406030204" pitchFamily="18" charset="0"/>
                                    </a:rPr>
                                  </m:ctrlPr>
                                </m:mPr>
                                <m:mr>
                                  <m:e>
                                    <m:r>
                                      <a:rPr lang="en-US" sz="4000" i="1">
                                        <a:latin typeface="Cambria Math" panose="02040503050406030204" pitchFamily="18" charset="0"/>
                                      </a:rPr>
                                      <m:t>𝑋</m:t>
                                    </m:r>
                                  </m:e>
                                </m:mr>
                                <m:mr>
                                  <m:e>
                                    <m:r>
                                      <a:rPr lang="en-US" sz="4000" i="1">
                                        <a:latin typeface="Cambria Math" panose="02040503050406030204" pitchFamily="18" charset="0"/>
                                      </a:rPr>
                                      <m:t>𝑌</m:t>
                                    </m:r>
                                  </m:e>
                                </m:mr>
                                <m:mr>
                                  <m:e>
                                    <m:r>
                                      <a:rPr lang="en-US" sz="4000" i="1">
                                        <a:latin typeface="Cambria Math" panose="02040503050406030204" pitchFamily="18" charset="0"/>
                                      </a:rPr>
                                      <m:t>𝑍</m:t>
                                    </m:r>
                                  </m:e>
                                </m:mr>
                              </m:m>
                            </m:e>
                          </m:d>
                          <m:r>
                            <a:rPr lang="en-US" sz="4000" b="0" i="1" smtClean="0">
                              <a:latin typeface="Cambria Math" panose="02040503050406030204" pitchFamily="18" charset="0"/>
                            </a:rPr>
                            <m:t>−</m:t>
                          </m:r>
                          <m:d>
                            <m:dPr>
                              <m:begChr m:val="["/>
                              <m:endChr m:val="]"/>
                              <m:ctrlPr>
                                <a:rPr lang="en-US" sz="4000" i="1">
                                  <a:latin typeface="Cambria Math" panose="02040503050406030204" pitchFamily="18" charset="0"/>
                                </a:rPr>
                              </m:ctrlPr>
                            </m:dPr>
                            <m:e>
                              <m:m>
                                <m:mPr>
                                  <m:mcs>
                                    <m:mc>
                                      <m:mcPr>
                                        <m:count m:val="1"/>
                                        <m:mcJc m:val="center"/>
                                      </m:mcPr>
                                    </m:mc>
                                  </m:mcs>
                                  <m:ctrlPr>
                                    <a:rPr lang="en-US" sz="4000" i="1">
                                      <a:latin typeface="Cambria Math" panose="02040503050406030204" pitchFamily="18" charset="0"/>
                                    </a:rPr>
                                  </m:ctrlPr>
                                </m:mPr>
                                <m:mr>
                                  <m:e>
                                    <m:sSup>
                                      <m:sSupPr>
                                        <m:ctrlPr>
                                          <a:rPr lang="en-US" sz="4000" b="1" i="1">
                                            <a:solidFill>
                                              <a:srgbClr val="FF0000"/>
                                            </a:solidFill>
                                            <a:latin typeface="Cambria Math" panose="02040503050406030204" pitchFamily="18" charset="0"/>
                                          </a:rPr>
                                        </m:ctrlPr>
                                      </m:sSupPr>
                                      <m:e>
                                        <m:r>
                                          <a:rPr lang="en-US" sz="4000" b="1">
                                            <a:solidFill>
                                              <a:srgbClr val="FF0000"/>
                                            </a:solidFill>
                                            <a:latin typeface="Cambria Math" panose="02040503050406030204" pitchFamily="18" charset="0"/>
                                          </a:rPr>
                                          <m:t>𝐱</m:t>
                                        </m:r>
                                      </m:e>
                                      <m:sup>
                                        <m:r>
                                          <a:rPr lang="en-US" sz="4000" b="1" i="1">
                                            <a:latin typeface="Cambria Math" panose="02040503050406030204" pitchFamily="18" charset="0"/>
                                          </a:rPr>
                                          <m:t>𝑻</m:t>
                                        </m:r>
                                      </m:sup>
                                    </m:sSup>
                                  </m:e>
                                </m:mr>
                                <m:mr>
                                  <m:e>
                                    <m:sSup>
                                      <m:sSupPr>
                                        <m:ctrlPr>
                                          <a:rPr lang="en-US" sz="4000" b="1" i="1">
                                            <a:solidFill>
                                              <a:srgbClr val="00B050"/>
                                            </a:solidFill>
                                            <a:latin typeface="Cambria Math" panose="02040503050406030204" pitchFamily="18" charset="0"/>
                                          </a:rPr>
                                        </m:ctrlPr>
                                      </m:sSupPr>
                                      <m:e>
                                        <m:r>
                                          <a:rPr lang="en-US" sz="4000" b="1">
                                            <a:solidFill>
                                              <a:srgbClr val="00B050"/>
                                            </a:solidFill>
                                            <a:latin typeface="Cambria Math" panose="02040503050406030204" pitchFamily="18" charset="0"/>
                                          </a:rPr>
                                          <m:t>𝐲</m:t>
                                        </m:r>
                                      </m:e>
                                      <m:sup>
                                        <m:r>
                                          <a:rPr lang="en-US" sz="4000" b="1" i="1">
                                            <a:latin typeface="Cambria Math" panose="02040503050406030204" pitchFamily="18" charset="0"/>
                                          </a:rPr>
                                          <m:t>𝑻</m:t>
                                        </m:r>
                                      </m:sup>
                                    </m:sSup>
                                  </m:e>
                                </m:mr>
                                <m:mr>
                                  <m:e>
                                    <m:sSup>
                                      <m:sSupPr>
                                        <m:ctrlPr>
                                          <a:rPr lang="en-US" sz="4000" b="1" i="1">
                                            <a:solidFill>
                                              <a:srgbClr val="0070C0"/>
                                            </a:solidFill>
                                            <a:latin typeface="Cambria Math" panose="02040503050406030204" pitchFamily="18" charset="0"/>
                                          </a:rPr>
                                        </m:ctrlPr>
                                      </m:sSupPr>
                                      <m:e>
                                        <m:r>
                                          <a:rPr lang="en-US" sz="4000" b="1">
                                            <a:solidFill>
                                              <a:srgbClr val="0070C0"/>
                                            </a:solidFill>
                                            <a:latin typeface="Cambria Math" panose="02040503050406030204" pitchFamily="18" charset="0"/>
                                          </a:rPr>
                                          <m:t>𝐳</m:t>
                                        </m:r>
                                      </m:e>
                                      <m:sup>
                                        <m:r>
                                          <a:rPr lang="en-US" sz="4000" b="1" i="1">
                                            <a:latin typeface="Cambria Math" panose="02040503050406030204" pitchFamily="18" charset="0"/>
                                          </a:rPr>
                                          <m:t>𝑻</m:t>
                                        </m:r>
                                      </m:sup>
                                    </m:sSup>
                                  </m:e>
                                </m:mr>
                              </m:m>
                            </m:e>
                          </m:d>
                          <m:r>
                            <a:rPr lang="en-US" sz="4000" b="1" i="1">
                              <a:latin typeface="Cambria Math" panose="02040503050406030204" pitchFamily="18" charset="0"/>
                            </a:rPr>
                            <m:t>𝝁</m:t>
                          </m:r>
                        </m:e>
                      </m:d>
                    </m:oMath>
                  </m:oMathPara>
                </a14:m>
                <a:endParaRPr lang="en-US" sz="4000" dirty="0"/>
              </a:p>
            </p:txBody>
          </p:sp>
        </mc:Choice>
        <mc:Fallback xmlns="">
          <p:sp>
            <p:nvSpPr>
              <p:cNvPr id="7" name="Rectangle 6">
                <a:extLst>
                  <a:ext uri="{FF2B5EF4-FFF2-40B4-BE49-F238E27FC236}">
                    <a16:creationId xmlns:a16="http://schemas.microsoft.com/office/drawing/2014/main" id="{3633374A-1731-4810-ACCC-1458C31340B6}"/>
                  </a:ext>
                </a:extLst>
              </p:cNvPr>
              <p:cNvSpPr>
                <a:spLocks noRot="1" noChangeAspect="1" noMove="1" noResize="1" noEditPoints="1" noAdjustHandles="1" noChangeArrowheads="1" noChangeShapeType="1" noTextEdit="1"/>
              </p:cNvSpPr>
              <p:nvPr/>
            </p:nvSpPr>
            <p:spPr>
              <a:xfrm>
                <a:off x="1294354" y="2520585"/>
                <a:ext cx="9760044" cy="219431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D2D079B-5656-4FFF-B726-8D13D441A1CD}"/>
                  </a:ext>
                </a:extLst>
              </p:cNvPr>
              <p:cNvSpPr/>
              <p:nvPr/>
            </p:nvSpPr>
            <p:spPr>
              <a:xfrm>
                <a:off x="4793649" y="4714904"/>
                <a:ext cx="323171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d>
                            <m:dPr>
                              <m:begChr m:val="["/>
                              <m:endChr m:val="]"/>
                              <m:ctrlPr>
                                <a:rPr lang="en-US" sz="4000" i="1">
                                  <a:latin typeface="Cambria Math" panose="02040503050406030204" pitchFamily="18" charset="0"/>
                                </a:rPr>
                              </m:ctrlPr>
                            </m:dPr>
                            <m:e>
                              <m:sSub>
                                <m:sSubPr>
                                  <m:ctrlPr>
                                    <a:rPr lang="en-US" sz="4000" i="1">
                                      <a:latin typeface="Cambria Math" panose="02040503050406030204" pitchFamily="18" charset="0"/>
                                    </a:rPr>
                                  </m:ctrlPr>
                                </m:sSubPr>
                                <m:e>
                                  <m:acc>
                                    <m:accPr>
                                      <m:chr m:val="̂"/>
                                      <m:ctrlPr>
                                        <a:rPr lang="en-US" sz="4000" i="1">
                                          <a:latin typeface="Cambria Math" panose="02040503050406030204" pitchFamily="18" charset="0"/>
                                        </a:rPr>
                                      </m:ctrlPr>
                                    </m:accPr>
                                    <m:e>
                                      <m:r>
                                        <a:rPr lang="en-US" sz="4000" i="1">
                                          <a:latin typeface="Cambria Math" panose="02040503050406030204" pitchFamily="18" charset="0"/>
                                        </a:rPr>
                                        <m:t>𝑤</m:t>
                                      </m:r>
                                    </m:e>
                                  </m:acc>
                                </m:e>
                                <m:sub>
                                  <m:r>
                                    <a:rPr lang="en-US" sz="4000" i="1">
                                      <a:latin typeface="Cambria Math" panose="02040503050406030204" pitchFamily="18" charset="0"/>
                                    </a:rPr>
                                    <m:t>1</m:t>
                                  </m:r>
                                </m:sub>
                              </m:sSub>
                              <m:sSub>
                                <m:sSubPr>
                                  <m:ctrlPr>
                                    <a:rPr lang="en-US" sz="4000" i="1">
                                      <a:latin typeface="Cambria Math" panose="02040503050406030204" pitchFamily="18" charset="0"/>
                                    </a:rPr>
                                  </m:ctrlPr>
                                </m:sSubPr>
                                <m:e>
                                  <m:acc>
                                    <m:accPr>
                                      <m:chr m:val="̂"/>
                                      <m:ctrlPr>
                                        <a:rPr lang="en-US" sz="4000" i="1">
                                          <a:latin typeface="Cambria Math" panose="02040503050406030204" pitchFamily="18" charset="0"/>
                                        </a:rPr>
                                      </m:ctrlPr>
                                    </m:accPr>
                                    <m:e>
                                      <m:r>
                                        <a:rPr lang="en-US" sz="4000" i="1">
                                          <a:latin typeface="Cambria Math" panose="02040503050406030204" pitchFamily="18" charset="0"/>
                                        </a:rPr>
                                        <m:t>𝑤</m:t>
                                      </m:r>
                                    </m:e>
                                  </m:acc>
                                </m:e>
                                <m:sub>
                                  <m:r>
                                    <a:rPr lang="en-US" sz="4000" b="0" i="1" smtClean="0">
                                      <a:latin typeface="Cambria Math" panose="02040503050406030204" pitchFamily="18" charset="0"/>
                                    </a:rPr>
                                    <m:t>2</m:t>
                                  </m:r>
                                </m:sub>
                              </m:sSub>
                              <m:sSub>
                                <m:sSubPr>
                                  <m:ctrlPr>
                                    <a:rPr lang="en-US" sz="4000" i="1">
                                      <a:latin typeface="Cambria Math" panose="02040503050406030204" pitchFamily="18" charset="0"/>
                                    </a:rPr>
                                  </m:ctrlPr>
                                </m:sSubPr>
                                <m:e>
                                  <m:acc>
                                    <m:accPr>
                                      <m:chr m:val="̂"/>
                                      <m:ctrlPr>
                                        <a:rPr lang="en-US" sz="4000" i="1">
                                          <a:latin typeface="Cambria Math" panose="02040503050406030204" pitchFamily="18" charset="0"/>
                                        </a:rPr>
                                      </m:ctrlPr>
                                    </m:accPr>
                                    <m:e>
                                      <m:r>
                                        <a:rPr lang="en-US" sz="4000" i="1">
                                          <a:latin typeface="Cambria Math" panose="02040503050406030204" pitchFamily="18" charset="0"/>
                                        </a:rPr>
                                        <m:t>𝑤</m:t>
                                      </m:r>
                                    </m:e>
                                  </m:acc>
                                </m:e>
                                <m:sub>
                                  <m:r>
                                    <a:rPr lang="en-US" sz="4000" b="0" i="1" smtClean="0">
                                      <a:latin typeface="Cambria Math" panose="02040503050406030204" pitchFamily="18" charset="0"/>
                                    </a:rPr>
                                    <m:t>3</m:t>
                                  </m:r>
                                </m:sub>
                              </m:sSub>
                            </m:e>
                          </m:d>
                        </m:e>
                        <m:sup>
                          <m:r>
                            <a:rPr lang="en-US" sz="4000" b="0" i="1" smtClean="0">
                              <a:latin typeface="Cambria Math" panose="02040503050406030204" pitchFamily="18" charset="0"/>
                            </a:rPr>
                            <m:t>𝑇</m:t>
                          </m:r>
                        </m:sup>
                      </m:sSup>
                    </m:oMath>
                  </m:oMathPara>
                </a14:m>
                <a:endParaRPr lang="en-US" sz="4000" dirty="0"/>
              </a:p>
            </p:txBody>
          </p:sp>
        </mc:Choice>
        <mc:Fallback xmlns="">
          <p:sp>
            <p:nvSpPr>
              <p:cNvPr id="4" name="Rectangle 3">
                <a:extLst>
                  <a:ext uri="{FF2B5EF4-FFF2-40B4-BE49-F238E27FC236}">
                    <a16:creationId xmlns:a16="http://schemas.microsoft.com/office/drawing/2014/main" id="{FD2D079B-5656-4FFF-B726-8D13D441A1CD}"/>
                  </a:ext>
                </a:extLst>
              </p:cNvPr>
              <p:cNvSpPr>
                <a:spLocks noRot="1" noChangeAspect="1" noMove="1" noResize="1" noEditPoints="1" noAdjustHandles="1" noChangeArrowheads="1" noChangeShapeType="1" noTextEdit="1"/>
              </p:cNvSpPr>
              <p:nvPr/>
            </p:nvSpPr>
            <p:spPr>
              <a:xfrm>
                <a:off x="4793649" y="4714904"/>
                <a:ext cx="3231719" cy="70788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3067721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1248EB-4C3C-48E8-ABB6-BDFC63A1DEA3}"/>
              </a:ext>
            </a:extLst>
          </p:cNvPr>
          <p:cNvSpPr/>
          <p:nvPr/>
        </p:nvSpPr>
        <p:spPr>
          <a:xfrm>
            <a:off x="1842047" y="2830569"/>
            <a:ext cx="8507906" cy="126084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123E3C8-DCBC-4985-83A2-250EE025D936}"/>
              </a:ext>
            </a:extLst>
          </p:cNvPr>
          <p:cNvSpPr>
            <a:spLocks noGrp="1"/>
          </p:cNvSpPr>
          <p:nvPr>
            <p:ph type="title"/>
          </p:nvPr>
        </p:nvSpPr>
        <p:spPr/>
        <p:txBody>
          <a:bodyPr/>
          <a:lstStyle/>
          <a:p>
            <a:r>
              <a:rPr lang="en-US" dirty="0"/>
              <a:t>Reconstruction via PCA</a:t>
            </a:r>
          </a:p>
        </p:txBody>
      </p:sp>
      <p:grpSp>
        <p:nvGrpSpPr>
          <p:cNvPr id="10" name="Group 9">
            <a:extLst>
              <a:ext uri="{FF2B5EF4-FFF2-40B4-BE49-F238E27FC236}">
                <a16:creationId xmlns:a16="http://schemas.microsoft.com/office/drawing/2014/main" id="{ABBD8257-65A6-4196-BAE3-6EB850E3664C}"/>
              </a:ext>
            </a:extLst>
          </p:cNvPr>
          <p:cNvGrpSpPr/>
          <p:nvPr/>
        </p:nvGrpSpPr>
        <p:grpSpPr>
          <a:xfrm>
            <a:off x="1842047" y="2932397"/>
            <a:ext cx="8507906" cy="1990011"/>
            <a:chOff x="1455817" y="5256497"/>
            <a:chExt cx="8507906" cy="1990011"/>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92B3676-D226-4D87-AD88-840B76CC05C8}"/>
                    </a:ext>
                  </a:extLst>
                </p:cNvPr>
                <p:cNvSpPr txBox="1"/>
                <p:nvPr/>
              </p:nvSpPr>
              <p:spPr>
                <a:xfrm>
                  <a:off x="1455817" y="5256497"/>
                  <a:ext cx="8507906"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6000" i="1">
                                <a:latin typeface="Cambria Math" panose="02040503050406030204" pitchFamily="18" charset="0"/>
                              </a:rPr>
                            </m:ctrlPr>
                          </m:sSubPr>
                          <m:e>
                            <m:acc>
                              <m:accPr>
                                <m:chr m:val="̂"/>
                                <m:ctrlPr>
                                  <a:rPr lang="en-US" sz="6000" i="1">
                                    <a:latin typeface="Cambria Math" panose="02040503050406030204" pitchFamily="18" charset="0"/>
                                  </a:rPr>
                                </m:ctrlPr>
                              </m:accPr>
                              <m:e>
                                <m:r>
                                  <a:rPr lang="en-US" sz="6000" b="0" i="1" smtClean="0">
                                    <a:latin typeface="Cambria Math" panose="02040503050406030204" pitchFamily="18" charset="0"/>
                                  </a:rPr>
                                  <m:t>𝑤</m:t>
                                </m:r>
                              </m:e>
                            </m:acc>
                          </m:e>
                          <m:sub>
                            <m:r>
                              <a:rPr lang="en-US" sz="6000" i="1">
                                <a:latin typeface="Cambria Math" panose="02040503050406030204" pitchFamily="18" charset="0"/>
                              </a:rPr>
                              <m:t>1</m:t>
                            </m:r>
                          </m:sub>
                        </m:sSub>
                        <m:sSub>
                          <m:sSubPr>
                            <m:ctrlPr>
                              <a:rPr lang="en-US" sz="6000" i="1">
                                <a:latin typeface="Cambria Math" panose="02040503050406030204" pitchFamily="18" charset="0"/>
                              </a:rPr>
                            </m:ctrlPr>
                          </m:sSubPr>
                          <m:e>
                            <m:r>
                              <a:rPr lang="en-US" sz="6000" b="1">
                                <a:latin typeface="Cambria Math" panose="02040503050406030204" pitchFamily="18" charset="0"/>
                              </a:rPr>
                              <m:t>𝐛</m:t>
                            </m:r>
                          </m:e>
                          <m:sub>
                            <m:r>
                              <a:rPr lang="en-US" sz="6000" b="0" i="1" smtClean="0">
                                <a:latin typeface="Cambria Math" panose="02040503050406030204" pitchFamily="18" charset="0"/>
                              </a:rPr>
                              <m:t>1</m:t>
                            </m:r>
                          </m:sub>
                        </m:sSub>
                        <m:r>
                          <a:rPr lang="en-US" sz="6000" b="0" i="1" smtClean="0">
                            <a:latin typeface="Cambria Math" panose="02040503050406030204" pitchFamily="18" charset="0"/>
                          </a:rPr>
                          <m:t>+</m:t>
                        </m:r>
                        <m:sSub>
                          <m:sSubPr>
                            <m:ctrlPr>
                              <a:rPr lang="en-US" sz="6000" i="1">
                                <a:latin typeface="Cambria Math" panose="02040503050406030204" pitchFamily="18" charset="0"/>
                              </a:rPr>
                            </m:ctrlPr>
                          </m:sSubPr>
                          <m:e>
                            <m:acc>
                              <m:accPr>
                                <m:chr m:val="̂"/>
                                <m:ctrlPr>
                                  <a:rPr lang="en-US" sz="6000" i="1">
                                    <a:latin typeface="Cambria Math" panose="02040503050406030204" pitchFamily="18" charset="0"/>
                                  </a:rPr>
                                </m:ctrlPr>
                              </m:accPr>
                              <m:e>
                                <m:r>
                                  <a:rPr lang="en-US" sz="6000" i="1">
                                    <a:latin typeface="Cambria Math" panose="02040503050406030204" pitchFamily="18" charset="0"/>
                                  </a:rPr>
                                  <m:t>𝑤</m:t>
                                </m:r>
                              </m:e>
                            </m:acc>
                          </m:e>
                          <m:sub>
                            <m:r>
                              <a:rPr lang="en-US" sz="6000" b="0" i="1" smtClean="0">
                                <a:latin typeface="Cambria Math" panose="02040503050406030204" pitchFamily="18" charset="0"/>
                              </a:rPr>
                              <m:t>2</m:t>
                            </m:r>
                          </m:sub>
                        </m:sSub>
                        <m:sSub>
                          <m:sSubPr>
                            <m:ctrlPr>
                              <a:rPr lang="en-US" sz="6000" i="1">
                                <a:latin typeface="Cambria Math" panose="02040503050406030204" pitchFamily="18" charset="0"/>
                              </a:rPr>
                            </m:ctrlPr>
                          </m:sSubPr>
                          <m:e>
                            <m:r>
                              <a:rPr lang="en-US" sz="6000" b="1">
                                <a:latin typeface="Cambria Math" panose="02040503050406030204" pitchFamily="18" charset="0"/>
                              </a:rPr>
                              <m:t>𝐛</m:t>
                            </m:r>
                          </m:e>
                          <m:sub>
                            <m:r>
                              <a:rPr lang="en-US" sz="6000" b="0" i="1" smtClean="0">
                                <a:latin typeface="Cambria Math" panose="02040503050406030204" pitchFamily="18" charset="0"/>
                              </a:rPr>
                              <m:t>2</m:t>
                            </m:r>
                          </m:sub>
                        </m:sSub>
                        <m:r>
                          <a:rPr lang="en-US" sz="6000" i="1">
                            <a:latin typeface="Cambria Math" panose="02040503050406030204" pitchFamily="18" charset="0"/>
                          </a:rPr>
                          <m:t>+</m:t>
                        </m:r>
                        <m:sSub>
                          <m:sSubPr>
                            <m:ctrlPr>
                              <a:rPr lang="en-US" sz="6000" i="1">
                                <a:latin typeface="Cambria Math" panose="02040503050406030204" pitchFamily="18" charset="0"/>
                              </a:rPr>
                            </m:ctrlPr>
                          </m:sSubPr>
                          <m:e>
                            <m:acc>
                              <m:accPr>
                                <m:chr m:val="̂"/>
                                <m:ctrlPr>
                                  <a:rPr lang="en-US" sz="6000" i="1">
                                    <a:latin typeface="Cambria Math" panose="02040503050406030204" pitchFamily="18" charset="0"/>
                                  </a:rPr>
                                </m:ctrlPr>
                              </m:accPr>
                              <m:e>
                                <m:r>
                                  <a:rPr lang="en-US" sz="6000" i="1">
                                    <a:latin typeface="Cambria Math" panose="02040503050406030204" pitchFamily="18" charset="0"/>
                                  </a:rPr>
                                  <m:t>𝑤</m:t>
                                </m:r>
                              </m:e>
                            </m:acc>
                          </m:e>
                          <m:sub>
                            <m:r>
                              <a:rPr lang="en-US" sz="6000" b="0" i="1" smtClean="0">
                                <a:latin typeface="Cambria Math" panose="02040503050406030204" pitchFamily="18" charset="0"/>
                              </a:rPr>
                              <m:t>3</m:t>
                            </m:r>
                          </m:sub>
                        </m:sSub>
                        <m:sSub>
                          <m:sSubPr>
                            <m:ctrlPr>
                              <a:rPr lang="en-US" sz="6000" i="1">
                                <a:latin typeface="Cambria Math" panose="02040503050406030204" pitchFamily="18" charset="0"/>
                              </a:rPr>
                            </m:ctrlPr>
                          </m:sSubPr>
                          <m:e>
                            <m:r>
                              <a:rPr lang="en-US" sz="6000" b="1">
                                <a:latin typeface="Cambria Math" panose="02040503050406030204" pitchFamily="18" charset="0"/>
                              </a:rPr>
                              <m:t>𝐛</m:t>
                            </m:r>
                          </m:e>
                          <m:sub>
                            <m:r>
                              <a:rPr lang="en-US" sz="6000" b="0" i="1" smtClean="0">
                                <a:latin typeface="Cambria Math" panose="02040503050406030204" pitchFamily="18" charset="0"/>
                              </a:rPr>
                              <m:t>3</m:t>
                            </m:r>
                          </m:sub>
                        </m:sSub>
                        <m:r>
                          <a:rPr lang="en-US" sz="6000" b="0" i="1" smtClean="0">
                            <a:latin typeface="Cambria Math" panose="02040503050406030204" pitchFamily="18" charset="0"/>
                          </a:rPr>
                          <m:t>+</m:t>
                        </m:r>
                        <m:r>
                          <a:rPr lang="en-US" sz="6000" b="0" i="1" smtClean="0">
                            <a:latin typeface="Cambria Math" panose="02040503050406030204" pitchFamily="18" charset="0"/>
                          </a:rPr>
                          <m:t>𝜇</m:t>
                        </m:r>
                      </m:oMath>
                    </m:oMathPara>
                  </a14:m>
                  <a:endParaRPr lang="en-US" sz="6000" dirty="0"/>
                </a:p>
              </p:txBody>
            </p:sp>
          </mc:Choice>
          <mc:Fallback xmlns="">
            <p:sp>
              <p:nvSpPr>
                <p:cNvPr id="8" name="TextBox 7">
                  <a:extLst>
                    <a:ext uri="{FF2B5EF4-FFF2-40B4-BE49-F238E27FC236}">
                      <a16:creationId xmlns:a16="http://schemas.microsoft.com/office/drawing/2014/main" id="{792B3676-D226-4D87-AD88-840B76CC05C8}"/>
                    </a:ext>
                  </a:extLst>
                </p:cNvPr>
                <p:cNvSpPr txBox="1">
                  <a:spLocks noRot="1" noChangeAspect="1" noMove="1" noResize="1" noEditPoints="1" noAdjustHandles="1" noChangeArrowheads="1" noChangeShapeType="1" noTextEdit="1"/>
                </p:cNvSpPr>
                <p:nvPr/>
              </p:nvSpPr>
              <p:spPr>
                <a:xfrm>
                  <a:off x="1455817" y="5256497"/>
                  <a:ext cx="8507906" cy="923330"/>
                </a:xfrm>
                <a:prstGeom prst="rect">
                  <a:avLst/>
                </a:prstGeom>
                <a:blipFill>
                  <a:blip r:embed="rId3"/>
                  <a:stretch>
                    <a:fillRect/>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1E5D2101-FCD7-4D3B-9200-77B175478C53}"/>
                </a:ext>
              </a:extLst>
            </p:cNvPr>
            <p:cNvSpPr/>
            <p:nvPr/>
          </p:nvSpPr>
          <p:spPr>
            <a:xfrm>
              <a:off x="2562434" y="6415511"/>
              <a:ext cx="6294672" cy="830997"/>
            </a:xfrm>
            <a:prstGeom prst="rect">
              <a:avLst/>
            </a:prstGeom>
          </p:spPr>
          <p:txBody>
            <a:bodyPr wrap="none">
              <a:spAutoFit/>
            </a:bodyPr>
            <a:lstStyle/>
            <a:p>
              <a:r>
                <a:rPr lang="en-US" sz="4800" dirty="0"/>
                <a:t>Reconstructed spectrum</a:t>
              </a:r>
            </a:p>
          </p:txBody>
        </p:sp>
      </p:grpSp>
    </p:spTree>
    <p:extLst>
      <p:ext uri="{BB962C8B-B14F-4D97-AF65-F5344CB8AC3E}">
        <p14:creationId xmlns:p14="http://schemas.microsoft.com/office/powerpoint/2010/main" val="220891605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B3CCC-904B-406A-B0C3-5FB459FD1260}"/>
              </a:ext>
            </a:extLst>
          </p:cNvPr>
          <p:cNvSpPr>
            <a:spLocks noGrp="1"/>
          </p:cNvSpPr>
          <p:nvPr>
            <p:ph type="title"/>
          </p:nvPr>
        </p:nvSpPr>
        <p:spPr/>
        <p:txBody>
          <a:bodyPr/>
          <a:lstStyle/>
          <a:p>
            <a:r>
              <a:rPr lang="en-US" dirty="0"/>
              <a:t>Reconstruction via PCA</a:t>
            </a:r>
          </a:p>
        </p:txBody>
      </p:sp>
      <p:sp>
        <p:nvSpPr>
          <p:cNvPr id="3" name="Content Placeholder 2">
            <a:extLst>
              <a:ext uri="{FF2B5EF4-FFF2-40B4-BE49-F238E27FC236}">
                <a16:creationId xmlns:a16="http://schemas.microsoft.com/office/drawing/2014/main" id="{D16AA725-9FC4-4B42-9907-DA3EFD72D9C5}"/>
              </a:ext>
            </a:extLst>
          </p:cNvPr>
          <p:cNvSpPr>
            <a:spLocks noGrp="1"/>
          </p:cNvSpPr>
          <p:nvPr>
            <p:ph idx="1"/>
          </p:nvPr>
        </p:nvSpPr>
        <p:spPr>
          <a:xfrm>
            <a:off x="285750" y="1469571"/>
            <a:ext cx="12039600" cy="4707392"/>
          </a:xfrm>
        </p:spPr>
        <p:txBody>
          <a:bodyPr/>
          <a:lstStyle/>
          <a:p>
            <a:r>
              <a:rPr lang="en-US" dirty="0"/>
              <a:t>Reconstructed spectrum can be converted back to input color</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105C688-E1A1-49F1-A3FA-E6EA25A7FF4A}"/>
                  </a:ext>
                </a:extLst>
              </p:cNvPr>
              <p:cNvSpPr/>
              <p:nvPr/>
            </p:nvSpPr>
            <p:spPr>
              <a:xfrm>
                <a:off x="700636" y="4138007"/>
                <a:ext cx="5223994" cy="1657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0" smtClean="0">
                          <a:latin typeface="Cambria Math" panose="02040503050406030204" pitchFamily="18" charset="0"/>
                        </a:rPr>
                        <m:t>=</m:t>
                      </m:r>
                      <m:r>
                        <m:rPr>
                          <m:sty m:val="p"/>
                        </m:rPr>
                        <a:rPr lang="en-US" sz="3200" smtClean="0">
                          <a:latin typeface="Cambria Math" panose="02040503050406030204" pitchFamily="18" charset="0"/>
                        </a:rPr>
                        <m:t>Δ</m:t>
                      </m:r>
                      <m:d>
                        <m:dPr>
                          <m:begChr m:val="["/>
                          <m:endChr m:val="]"/>
                          <m:ctrlPr>
                            <a:rPr lang="en-US" sz="3200" i="1">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sSup>
                                  <m:sSupPr>
                                    <m:ctrlPr>
                                      <a:rPr lang="en-US" sz="3200" b="1" i="1">
                                        <a:solidFill>
                                          <a:srgbClr val="FF0000"/>
                                        </a:solidFill>
                                        <a:latin typeface="Cambria Math" panose="02040503050406030204" pitchFamily="18" charset="0"/>
                                      </a:rPr>
                                    </m:ctrlPr>
                                  </m:sSupPr>
                                  <m:e>
                                    <m:r>
                                      <a:rPr lang="en-US" sz="3200" b="1">
                                        <a:solidFill>
                                          <a:srgbClr val="FF0000"/>
                                        </a:solidFill>
                                        <a:latin typeface="Cambria Math" panose="02040503050406030204" pitchFamily="18" charset="0"/>
                                      </a:rPr>
                                      <m:t>𝐱</m:t>
                                    </m:r>
                                  </m:e>
                                  <m:sup>
                                    <m:r>
                                      <a:rPr lang="en-US" sz="3200" b="1" i="1">
                                        <a:latin typeface="Cambria Math" panose="02040503050406030204" pitchFamily="18" charset="0"/>
                                      </a:rPr>
                                      <m:t>𝑻</m:t>
                                    </m:r>
                                  </m:sup>
                                </m:sSup>
                              </m:e>
                            </m:mr>
                            <m:mr>
                              <m:e>
                                <m:sSup>
                                  <m:sSupPr>
                                    <m:ctrlPr>
                                      <a:rPr lang="en-US" sz="3200" b="1" i="1">
                                        <a:solidFill>
                                          <a:srgbClr val="00B050"/>
                                        </a:solidFill>
                                        <a:latin typeface="Cambria Math" panose="02040503050406030204" pitchFamily="18" charset="0"/>
                                      </a:rPr>
                                    </m:ctrlPr>
                                  </m:sSupPr>
                                  <m:e>
                                    <m:r>
                                      <a:rPr lang="en-US" sz="3200" b="1">
                                        <a:solidFill>
                                          <a:srgbClr val="00B050"/>
                                        </a:solidFill>
                                        <a:latin typeface="Cambria Math" panose="02040503050406030204" pitchFamily="18" charset="0"/>
                                      </a:rPr>
                                      <m:t>𝐲</m:t>
                                    </m:r>
                                  </m:e>
                                  <m:sup>
                                    <m:r>
                                      <a:rPr lang="en-US" sz="3200" b="1" i="1">
                                        <a:latin typeface="Cambria Math" panose="02040503050406030204" pitchFamily="18" charset="0"/>
                                      </a:rPr>
                                      <m:t>𝑻</m:t>
                                    </m:r>
                                  </m:sup>
                                </m:sSup>
                              </m:e>
                            </m:mr>
                            <m:mr>
                              <m:e>
                                <m:sSup>
                                  <m:sSupPr>
                                    <m:ctrlPr>
                                      <a:rPr lang="en-US" sz="3200" b="1" i="1">
                                        <a:solidFill>
                                          <a:srgbClr val="0070C0"/>
                                        </a:solidFill>
                                        <a:latin typeface="Cambria Math" panose="02040503050406030204" pitchFamily="18" charset="0"/>
                                      </a:rPr>
                                    </m:ctrlPr>
                                  </m:sSupPr>
                                  <m:e>
                                    <m:r>
                                      <a:rPr lang="en-US" sz="3200" b="1">
                                        <a:solidFill>
                                          <a:srgbClr val="0070C0"/>
                                        </a:solidFill>
                                        <a:latin typeface="Cambria Math" panose="02040503050406030204" pitchFamily="18" charset="0"/>
                                      </a:rPr>
                                      <m:t>𝐳</m:t>
                                    </m:r>
                                  </m:e>
                                  <m:sup>
                                    <m:r>
                                      <a:rPr lang="en-US" sz="3200" b="1" i="1">
                                        <a:latin typeface="Cambria Math" panose="02040503050406030204" pitchFamily="18" charset="0"/>
                                      </a:rPr>
                                      <m:t>𝑻</m:t>
                                    </m:r>
                                  </m:sup>
                                </m:sSup>
                              </m:e>
                            </m:mr>
                          </m:m>
                        </m:e>
                      </m:d>
                      <m:d>
                        <m:dPr>
                          <m:begChr m:val="["/>
                          <m:endChr m:val="]"/>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m:rPr>
                                  <m:brk m:alnAt="7"/>
                                </m:rPr>
                                <a:rPr lang="en-US" sz="3200" b="1">
                                  <a:latin typeface="Cambria Math" panose="02040503050406030204" pitchFamily="18" charset="0"/>
                                </a:rPr>
                                <m:t>𝐛</m:t>
                              </m:r>
                            </m:e>
                            <m:sub>
                              <m:r>
                                <m:rPr>
                                  <m:brk m:alnAt="7"/>
                                </m:rPr>
                                <a:rPr lang="en-US" sz="3200" i="1">
                                  <a:latin typeface="Cambria Math" panose="02040503050406030204" pitchFamily="18" charset="0"/>
                                </a:rPr>
                                <m:t>1</m:t>
                              </m:r>
                            </m:sub>
                          </m:sSub>
                          <m:sSub>
                            <m:sSubPr>
                              <m:ctrlPr>
                                <a:rPr lang="en-US" sz="3200" i="1">
                                  <a:latin typeface="Cambria Math" panose="02040503050406030204" pitchFamily="18" charset="0"/>
                                </a:rPr>
                              </m:ctrlPr>
                            </m:sSubPr>
                            <m:e>
                              <m:r>
                                <m:rPr>
                                  <m:brk m:alnAt="7"/>
                                </m:rPr>
                                <a:rPr lang="en-US" sz="3200" b="1">
                                  <a:latin typeface="Cambria Math" panose="02040503050406030204" pitchFamily="18" charset="0"/>
                                </a:rPr>
                                <m:t>𝐛</m:t>
                              </m:r>
                            </m:e>
                            <m:sub>
                              <m:r>
                                <a:rPr lang="en-US" sz="3200" i="1">
                                  <a:latin typeface="Cambria Math" panose="02040503050406030204" pitchFamily="18" charset="0"/>
                                </a:rPr>
                                <m:t>2</m:t>
                              </m:r>
                            </m:sub>
                          </m:sSub>
                          <m:sSub>
                            <m:sSubPr>
                              <m:ctrlPr>
                                <a:rPr lang="en-US" sz="3200" i="1">
                                  <a:latin typeface="Cambria Math" panose="02040503050406030204" pitchFamily="18" charset="0"/>
                                </a:rPr>
                              </m:ctrlPr>
                            </m:sSubPr>
                            <m:e>
                              <m:r>
                                <m:rPr>
                                  <m:brk m:alnAt="7"/>
                                </m:rPr>
                                <a:rPr lang="en-US" sz="3200" b="1">
                                  <a:latin typeface="Cambria Math" panose="02040503050406030204" pitchFamily="18" charset="0"/>
                                </a:rPr>
                                <m:t>𝐛</m:t>
                              </m:r>
                            </m:e>
                            <m:sub>
                              <m:r>
                                <a:rPr lang="en-US" sz="3200" i="1">
                                  <a:latin typeface="Cambria Math" panose="02040503050406030204" pitchFamily="18" charset="0"/>
                                </a:rPr>
                                <m:t>3</m:t>
                              </m:r>
                            </m:sub>
                          </m:sSub>
                        </m:e>
                      </m:d>
                      <m:d>
                        <m:dPr>
                          <m:begChr m:val="["/>
                          <m:endChr m:val="]"/>
                          <m:ctrlPr>
                            <a:rPr lang="en-US" sz="3200" i="1">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sSub>
                                  <m:sSubPr>
                                    <m:ctrlPr>
                                      <a:rPr lang="en-US" sz="3200" i="1">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i="1">
                                            <a:latin typeface="Cambria Math" panose="02040503050406030204" pitchFamily="18" charset="0"/>
                                          </a:rPr>
                                          <m:t>𝑤</m:t>
                                        </m:r>
                                      </m:e>
                                    </m:acc>
                                  </m:e>
                                  <m:sub>
                                    <m:r>
                                      <a:rPr lang="en-US" sz="3200" i="1">
                                        <a:latin typeface="Cambria Math" panose="02040503050406030204" pitchFamily="18" charset="0"/>
                                      </a:rPr>
                                      <m:t>1</m:t>
                                    </m:r>
                                  </m:sub>
                                </m:sSub>
                              </m:e>
                            </m:mr>
                            <m:mr>
                              <m:e>
                                <m:sSub>
                                  <m:sSubPr>
                                    <m:ctrlPr>
                                      <a:rPr lang="en-US" sz="3200" i="1">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i="1">
                                            <a:latin typeface="Cambria Math" panose="02040503050406030204" pitchFamily="18" charset="0"/>
                                          </a:rPr>
                                          <m:t>𝑤</m:t>
                                        </m:r>
                                      </m:e>
                                    </m:acc>
                                  </m:e>
                                  <m:sub>
                                    <m:r>
                                      <a:rPr lang="en-US" sz="3200" i="1">
                                        <a:latin typeface="Cambria Math" panose="02040503050406030204" pitchFamily="18" charset="0"/>
                                      </a:rPr>
                                      <m:t>2</m:t>
                                    </m:r>
                                  </m:sub>
                                </m:sSub>
                              </m:e>
                            </m:mr>
                            <m:mr>
                              <m:e>
                                <m:sSub>
                                  <m:sSubPr>
                                    <m:ctrlPr>
                                      <a:rPr lang="en-US" sz="3200" i="1">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i="1">
                                            <a:latin typeface="Cambria Math" panose="02040503050406030204" pitchFamily="18" charset="0"/>
                                          </a:rPr>
                                          <m:t>𝑤</m:t>
                                        </m:r>
                                      </m:e>
                                    </m:acc>
                                  </m:e>
                                  <m:sub>
                                    <m:r>
                                      <a:rPr lang="en-US" sz="3200" i="1">
                                        <a:latin typeface="Cambria Math" panose="02040503050406030204" pitchFamily="18" charset="0"/>
                                      </a:rPr>
                                      <m:t>3</m:t>
                                    </m:r>
                                  </m:sub>
                                </m:sSub>
                              </m:e>
                            </m:mr>
                          </m:m>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1" i="0" smtClean="0">
                              <a:latin typeface="Cambria Math" panose="02040503050406030204" pitchFamily="18" charset="0"/>
                            </a:rPr>
                            <m:t>𝐜</m:t>
                          </m:r>
                        </m:e>
                        <m:sub>
                          <m:r>
                            <a:rPr lang="en-US" sz="3200" b="0" i="1" smtClean="0">
                              <a:latin typeface="Cambria Math" panose="02040503050406030204" pitchFamily="18" charset="0"/>
                            </a:rPr>
                            <m:t>𝜇</m:t>
                          </m:r>
                        </m:sub>
                      </m:sSub>
                    </m:oMath>
                  </m:oMathPara>
                </a14:m>
                <a:endParaRPr lang="en-US" sz="3200" dirty="0"/>
              </a:p>
            </p:txBody>
          </p:sp>
        </mc:Choice>
        <mc:Fallback xmlns="">
          <p:sp>
            <p:nvSpPr>
              <p:cNvPr id="5" name="Rectangle 4">
                <a:extLst>
                  <a:ext uri="{FF2B5EF4-FFF2-40B4-BE49-F238E27FC236}">
                    <a16:creationId xmlns:a16="http://schemas.microsoft.com/office/drawing/2014/main" id="{E105C688-E1A1-49F1-A3FA-E6EA25A7FF4A}"/>
                  </a:ext>
                </a:extLst>
              </p:cNvPr>
              <p:cNvSpPr>
                <a:spLocks noRot="1" noChangeAspect="1" noMove="1" noResize="1" noEditPoints="1" noAdjustHandles="1" noChangeArrowheads="1" noChangeShapeType="1" noTextEdit="1"/>
              </p:cNvSpPr>
              <p:nvPr/>
            </p:nvSpPr>
            <p:spPr>
              <a:xfrm>
                <a:off x="700636" y="4138007"/>
                <a:ext cx="5223994" cy="165750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3DD072C-0969-4E9F-835D-B9890E35CC56}"/>
                  </a:ext>
                </a:extLst>
              </p:cNvPr>
              <p:cNvSpPr/>
              <p:nvPr/>
            </p:nvSpPr>
            <p:spPr>
              <a:xfrm>
                <a:off x="5745486" y="4650134"/>
                <a:ext cx="4127797" cy="6332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0" smtClean="0">
                          <a:latin typeface="Cambria Math" panose="02040503050406030204" pitchFamily="18" charset="0"/>
                        </a:rPr>
                        <m:t>=</m:t>
                      </m:r>
                      <m:r>
                        <a:rPr lang="en-US" sz="3200" b="0" i="1" smtClean="0">
                          <a:latin typeface="Cambria Math" panose="02040503050406030204" pitchFamily="18" charset="0"/>
                        </a:rPr>
                        <m:t>𝑀</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𝑀</m:t>
                          </m:r>
                        </m:e>
                        <m:sup>
                          <m:r>
                            <a:rPr lang="en-US" sz="3200" b="0" i="1" smtClean="0">
                              <a:latin typeface="Cambria Math" panose="02040503050406030204" pitchFamily="18" charset="0"/>
                            </a:rPr>
                            <m:t>−1</m:t>
                          </m:r>
                        </m:sup>
                      </m:sSup>
                      <m:r>
                        <a:rPr lang="en-US" sz="3200" b="0" i="1" smtClean="0">
                          <a:latin typeface="Cambria Math" panose="02040503050406030204" pitchFamily="18" charset="0"/>
                        </a:rPr>
                        <m:t>(</m:t>
                      </m:r>
                      <m:r>
                        <a:rPr lang="en-US" sz="3200" b="1" i="0" smtClean="0">
                          <a:latin typeface="Cambria Math" panose="02040503050406030204" pitchFamily="18" charset="0"/>
                        </a:rPr>
                        <m:t>𝐜</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1" i="0" smtClean="0">
                              <a:latin typeface="Cambria Math" panose="02040503050406030204" pitchFamily="18" charset="0"/>
                            </a:rPr>
                            <m:t>𝐜</m:t>
                          </m:r>
                        </m:e>
                        <m:sub>
                          <m:r>
                            <a:rPr lang="en-US" sz="3200" b="0" i="1" smtClean="0">
                              <a:latin typeface="Cambria Math" panose="02040503050406030204" pitchFamily="18" charset="0"/>
                            </a:rPr>
                            <m:t>𝜇</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1" i="0" smtClean="0">
                              <a:latin typeface="Cambria Math" panose="02040503050406030204" pitchFamily="18" charset="0"/>
                            </a:rPr>
                            <m:t>𝐜</m:t>
                          </m:r>
                        </m:e>
                        <m:sub>
                          <m:r>
                            <a:rPr lang="en-US" sz="3200" b="0" i="1" smtClean="0">
                              <a:latin typeface="Cambria Math" panose="02040503050406030204" pitchFamily="18" charset="0"/>
                            </a:rPr>
                            <m:t>𝜇</m:t>
                          </m:r>
                        </m:sub>
                      </m:sSub>
                    </m:oMath>
                  </m:oMathPara>
                </a14:m>
                <a:endParaRPr lang="en-US" sz="3200" dirty="0"/>
              </a:p>
            </p:txBody>
          </p:sp>
        </mc:Choice>
        <mc:Fallback xmlns="">
          <p:sp>
            <p:nvSpPr>
              <p:cNvPr id="6" name="Rectangle 5">
                <a:extLst>
                  <a:ext uri="{FF2B5EF4-FFF2-40B4-BE49-F238E27FC236}">
                    <a16:creationId xmlns:a16="http://schemas.microsoft.com/office/drawing/2014/main" id="{93DD072C-0969-4E9F-835D-B9890E35CC56}"/>
                  </a:ext>
                </a:extLst>
              </p:cNvPr>
              <p:cNvSpPr>
                <a:spLocks noRot="1" noChangeAspect="1" noMove="1" noResize="1" noEditPoints="1" noAdjustHandles="1" noChangeArrowheads="1" noChangeShapeType="1" noTextEdit="1"/>
              </p:cNvSpPr>
              <p:nvPr/>
            </p:nvSpPr>
            <p:spPr>
              <a:xfrm>
                <a:off x="5745486" y="4650134"/>
                <a:ext cx="4127797" cy="633250"/>
              </a:xfrm>
              <a:prstGeom prst="rect">
                <a:avLst/>
              </a:prstGeom>
              <a:blipFill>
                <a:blip r:embed="rId4"/>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3E0D3C27-84F5-4471-8DAD-AAB3F32BF146}"/>
              </a:ext>
            </a:extLst>
          </p:cNvPr>
          <p:cNvGrpSpPr/>
          <p:nvPr/>
        </p:nvGrpSpPr>
        <p:grpSpPr>
          <a:xfrm>
            <a:off x="1119736" y="2389413"/>
            <a:ext cx="6295891" cy="1703049"/>
            <a:chOff x="1500736" y="2389413"/>
            <a:chExt cx="6295891" cy="1703049"/>
          </a:xfrm>
        </p:grpSpPr>
        <p:sp>
          <p:nvSpPr>
            <p:cNvPr id="9" name="Rectangle 8">
              <a:extLst>
                <a:ext uri="{FF2B5EF4-FFF2-40B4-BE49-F238E27FC236}">
                  <a16:creationId xmlns:a16="http://schemas.microsoft.com/office/drawing/2014/main" id="{E2B730AA-76FE-4EF6-8166-285A1F2F650C}"/>
                </a:ext>
              </a:extLst>
            </p:cNvPr>
            <p:cNvSpPr/>
            <p:nvPr/>
          </p:nvSpPr>
          <p:spPr>
            <a:xfrm>
              <a:off x="2800350" y="2819400"/>
              <a:ext cx="4996277"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D84D8FCD-66BB-47A7-8FF0-09E77F5676BB}"/>
                    </a:ext>
                  </a:extLst>
                </p:cNvPr>
                <p:cNvSpPr/>
                <p:nvPr/>
              </p:nvSpPr>
              <p:spPr>
                <a:xfrm>
                  <a:off x="1500736" y="2389413"/>
                  <a:ext cx="6295891" cy="1657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200" smtClean="0">
                            <a:latin typeface="Cambria Math" panose="02040503050406030204" pitchFamily="18" charset="0"/>
                          </a:rPr>
                          <m:t>Δ</m:t>
                        </m:r>
                        <m:d>
                          <m:dPr>
                            <m:begChr m:val="["/>
                            <m:endChr m:val="]"/>
                            <m:ctrlPr>
                              <a:rPr lang="en-US" sz="3200" i="1">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sSup>
                                    <m:sSupPr>
                                      <m:ctrlPr>
                                        <a:rPr lang="en-US" sz="3200" b="1" i="1">
                                          <a:solidFill>
                                            <a:srgbClr val="FF0000"/>
                                          </a:solidFill>
                                          <a:latin typeface="Cambria Math" panose="02040503050406030204" pitchFamily="18" charset="0"/>
                                        </a:rPr>
                                      </m:ctrlPr>
                                    </m:sSupPr>
                                    <m:e>
                                      <m:r>
                                        <a:rPr lang="en-US" sz="3200" b="1">
                                          <a:solidFill>
                                            <a:srgbClr val="FF0000"/>
                                          </a:solidFill>
                                          <a:latin typeface="Cambria Math" panose="02040503050406030204" pitchFamily="18" charset="0"/>
                                        </a:rPr>
                                        <m:t>𝐱</m:t>
                                      </m:r>
                                    </m:e>
                                    <m:sup>
                                      <m:r>
                                        <a:rPr lang="en-US" sz="3200" b="1" i="1">
                                          <a:latin typeface="Cambria Math" panose="02040503050406030204" pitchFamily="18" charset="0"/>
                                        </a:rPr>
                                        <m:t>𝑻</m:t>
                                      </m:r>
                                    </m:sup>
                                  </m:sSup>
                                </m:e>
                              </m:mr>
                              <m:mr>
                                <m:e>
                                  <m:sSup>
                                    <m:sSupPr>
                                      <m:ctrlPr>
                                        <a:rPr lang="en-US" sz="3200" b="1" i="1">
                                          <a:solidFill>
                                            <a:srgbClr val="00B050"/>
                                          </a:solidFill>
                                          <a:latin typeface="Cambria Math" panose="02040503050406030204" pitchFamily="18" charset="0"/>
                                        </a:rPr>
                                      </m:ctrlPr>
                                    </m:sSupPr>
                                    <m:e>
                                      <m:r>
                                        <a:rPr lang="en-US" sz="3200" b="1">
                                          <a:solidFill>
                                            <a:srgbClr val="00B050"/>
                                          </a:solidFill>
                                          <a:latin typeface="Cambria Math" panose="02040503050406030204" pitchFamily="18" charset="0"/>
                                        </a:rPr>
                                        <m:t>𝐲</m:t>
                                      </m:r>
                                    </m:e>
                                    <m:sup>
                                      <m:r>
                                        <a:rPr lang="en-US" sz="3200" b="1" i="1">
                                          <a:latin typeface="Cambria Math" panose="02040503050406030204" pitchFamily="18" charset="0"/>
                                        </a:rPr>
                                        <m:t>𝑻</m:t>
                                      </m:r>
                                    </m:sup>
                                  </m:sSup>
                                </m:e>
                              </m:mr>
                              <m:mr>
                                <m:e>
                                  <m:sSup>
                                    <m:sSupPr>
                                      <m:ctrlPr>
                                        <a:rPr lang="en-US" sz="3200" b="1" i="1">
                                          <a:solidFill>
                                            <a:srgbClr val="0070C0"/>
                                          </a:solidFill>
                                          <a:latin typeface="Cambria Math" panose="02040503050406030204" pitchFamily="18" charset="0"/>
                                        </a:rPr>
                                      </m:ctrlPr>
                                    </m:sSupPr>
                                    <m:e>
                                      <m:r>
                                        <a:rPr lang="en-US" sz="3200" b="1">
                                          <a:solidFill>
                                            <a:srgbClr val="0070C0"/>
                                          </a:solidFill>
                                          <a:latin typeface="Cambria Math" panose="02040503050406030204" pitchFamily="18" charset="0"/>
                                        </a:rPr>
                                        <m:t>𝐳</m:t>
                                      </m:r>
                                    </m:e>
                                    <m:sup>
                                      <m:r>
                                        <a:rPr lang="en-US" sz="3200" b="1" i="1">
                                          <a:latin typeface="Cambria Math" panose="02040503050406030204" pitchFamily="18" charset="0"/>
                                        </a:rPr>
                                        <m:t>𝑻</m:t>
                                      </m:r>
                                    </m:sup>
                                  </m:sSup>
                                </m:e>
                              </m:mr>
                            </m:m>
                          </m:e>
                        </m:d>
                        <m:d>
                          <m:dPr>
                            <m:ctrlPr>
                              <a:rPr lang="en-US" sz="3200" b="1" i="1" smtClean="0">
                                <a:latin typeface="Cambria Math" panose="02040503050406030204" pitchFamily="18" charset="0"/>
                              </a:rPr>
                            </m:ctrlPr>
                          </m:dPr>
                          <m:e>
                            <m:sSub>
                              <m:sSubPr>
                                <m:ctrlPr>
                                  <a:rPr lang="en-US" sz="3200" i="1">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i="1">
                                        <a:latin typeface="Cambria Math" panose="02040503050406030204" pitchFamily="18" charset="0"/>
                                      </a:rPr>
                                      <m:t>𝑤</m:t>
                                    </m:r>
                                  </m:e>
                                </m:acc>
                              </m:e>
                              <m:sub>
                                <m:r>
                                  <a:rPr lang="en-US" sz="3200" i="1">
                                    <a:latin typeface="Cambria Math" panose="02040503050406030204" pitchFamily="18" charset="0"/>
                                  </a:rPr>
                                  <m:t>1</m:t>
                                </m:r>
                              </m:sub>
                            </m:sSub>
                            <m:sSub>
                              <m:sSubPr>
                                <m:ctrlPr>
                                  <a:rPr lang="en-US" sz="3200" i="1">
                                    <a:latin typeface="Cambria Math" panose="02040503050406030204" pitchFamily="18" charset="0"/>
                                  </a:rPr>
                                </m:ctrlPr>
                              </m:sSubPr>
                              <m:e>
                                <m:r>
                                  <a:rPr lang="en-US" sz="3200" b="1">
                                    <a:latin typeface="Cambria Math" panose="02040503050406030204" pitchFamily="18" charset="0"/>
                                  </a:rPr>
                                  <m:t>𝐛</m:t>
                                </m:r>
                              </m:e>
                              <m:sub>
                                <m:r>
                                  <a:rPr lang="en-US" sz="3200" i="1">
                                    <a:latin typeface="Cambria Math" panose="02040503050406030204" pitchFamily="18" charset="0"/>
                                  </a:rPr>
                                  <m:t>1</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i="1">
                                        <a:latin typeface="Cambria Math" panose="02040503050406030204" pitchFamily="18" charset="0"/>
                                      </a:rPr>
                                      <m:t>𝑤</m:t>
                                    </m:r>
                                  </m:e>
                                </m:acc>
                              </m:e>
                              <m:sub>
                                <m:r>
                                  <a:rPr lang="en-US" sz="3200" i="1">
                                    <a:latin typeface="Cambria Math" panose="02040503050406030204" pitchFamily="18" charset="0"/>
                                  </a:rPr>
                                  <m:t>2</m:t>
                                </m:r>
                              </m:sub>
                            </m:sSub>
                            <m:sSub>
                              <m:sSubPr>
                                <m:ctrlPr>
                                  <a:rPr lang="en-US" sz="3200" i="1">
                                    <a:latin typeface="Cambria Math" panose="02040503050406030204" pitchFamily="18" charset="0"/>
                                  </a:rPr>
                                </m:ctrlPr>
                              </m:sSubPr>
                              <m:e>
                                <m:r>
                                  <a:rPr lang="en-US" sz="3200" b="1">
                                    <a:latin typeface="Cambria Math" panose="02040503050406030204" pitchFamily="18" charset="0"/>
                                  </a:rPr>
                                  <m:t>𝐛</m:t>
                                </m:r>
                              </m:e>
                              <m:sub>
                                <m:r>
                                  <a:rPr lang="en-US" sz="3200" i="1">
                                    <a:latin typeface="Cambria Math" panose="02040503050406030204" pitchFamily="18" charset="0"/>
                                  </a:rPr>
                                  <m:t>2</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i="1">
                                        <a:latin typeface="Cambria Math" panose="02040503050406030204" pitchFamily="18" charset="0"/>
                                      </a:rPr>
                                      <m:t>𝑤</m:t>
                                    </m:r>
                                  </m:e>
                                </m:acc>
                              </m:e>
                              <m:sub>
                                <m:r>
                                  <a:rPr lang="en-US" sz="3200" i="1">
                                    <a:latin typeface="Cambria Math" panose="02040503050406030204" pitchFamily="18" charset="0"/>
                                  </a:rPr>
                                  <m:t>3</m:t>
                                </m:r>
                              </m:sub>
                            </m:sSub>
                            <m:sSub>
                              <m:sSubPr>
                                <m:ctrlPr>
                                  <a:rPr lang="en-US" sz="3200" i="1">
                                    <a:latin typeface="Cambria Math" panose="02040503050406030204" pitchFamily="18" charset="0"/>
                                  </a:rPr>
                                </m:ctrlPr>
                              </m:sSubPr>
                              <m:e>
                                <m:r>
                                  <a:rPr lang="en-US" sz="3200" b="1">
                                    <a:latin typeface="Cambria Math" panose="02040503050406030204" pitchFamily="18" charset="0"/>
                                  </a:rPr>
                                  <m:t>𝐛</m:t>
                                </m:r>
                              </m:e>
                              <m:sub>
                                <m:r>
                                  <a:rPr lang="en-US" sz="3200" i="1">
                                    <a:latin typeface="Cambria Math" panose="02040503050406030204" pitchFamily="18" charset="0"/>
                                  </a:rPr>
                                  <m:t>3</m:t>
                                </m:r>
                              </m:sub>
                            </m:sSub>
                            <m:r>
                              <a:rPr lang="en-US" sz="3200" i="1">
                                <a:latin typeface="Cambria Math" panose="02040503050406030204" pitchFamily="18" charset="0"/>
                              </a:rPr>
                              <m:t>+</m:t>
                            </m:r>
                            <m:r>
                              <a:rPr lang="en-US" sz="3200" i="1">
                                <a:latin typeface="Cambria Math" panose="02040503050406030204" pitchFamily="18" charset="0"/>
                              </a:rPr>
                              <m:t>𝜇</m:t>
                            </m:r>
                            <m:r>
                              <m:rPr>
                                <m:nor/>
                              </m:rPr>
                              <a:rPr lang="en-US" sz="3200" dirty="0"/>
                              <m:t> </m:t>
                            </m:r>
                          </m:e>
                        </m:d>
                      </m:oMath>
                    </m:oMathPara>
                  </a14:m>
                  <a:endParaRPr lang="en-US" sz="3200" dirty="0"/>
                </a:p>
              </p:txBody>
            </p:sp>
          </mc:Choice>
          <mc:Fallback xmlns="">
            <p:sp>
              <p:nvSpPr>
                <p:cNvPr id="4" name="Rectangle 3">
                  <a:extLst>
                    <a:ext uri="{FF2B5EF4-FFF2-40B4-BE49-F238E27FC236}">
                      <a16:creationId xmlns:a16="http://schemas.microsoft.com/office/drawing/2014/main" id="{D84D8FCD-66BB-47A7-8FF0-09E77F5676BB}"/>
                    </a:ext>
                  </a:extLst>
                </p:cNvPr>
                <p:cNvSpPr>
                  <a:spLocks noRot="1" noChangeAspect="1" noMove="1" noResize="1" noEditPoints="1" noAdjustHandles="1" noChangeArrowheads="1" noChangeShapeType="1" noTextEdit="1"/>
                </p:cNvSpPr>
                <p:nvPr/>
              </p:nvSpPr>
              <p:spPr>
                <a:xfrm>
                  <a:off x="1500736" y="2389413"/>
                  <a:ext cx="6295891" cy="1657505"/>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0828A94-5EB8-40FA-A7FC-A258DE9BB627}"/>
                </a:ext>
              </a:extLst>
            </p:cNvPr>
            <p:cNvSpPr txBox="1"/>
            <p:nvPr/>
          </p:nvSpPr>
          <p:spPr>
            <a:xfrm>
              <a:off x="3135876" y="3507687"/>
              <a:ext cx="4325223" cy="584775"/>
            </a:xfrm>
            <a:prstGeom prst="rect">
              <a:avLst/>
            </a:prstGeom>
            <a:noFill/>
          </p:spPr>
          <p:txBody>
            <a:bodyPr wrap="none" rtlCol="0">
              <a:spAutoFit/>
            </a:bodyPr>
            <a:lstStyle/>
            <a:p>
              <a:r>
                <a:rPr lang="en-US" sz="3200" b="1" dirty="0">
                  <a:solidFill>
                    <a:schemeClr val="accent1"/>
                  </a:solidFill>
                </a:rPr>
                <a:t>Reconstructed spectrum</a:t>
              </a:r>
            </a:p>
          </p:txBody>
        </p:sp>
      </p:grpSp>
      <p:grpSp>
        <p:nvGrpSpPr>
          <p:cNvPr id="16" name="Group 15">
            <a:extLst>
              <a:ext uri="{FF2B5EF4-FFF2-40B4-BE49-F238E27FC236}">
                <a16:creationId xmlns:a16="http://schemas.microsoft.com/office/drawing/2014/main" id="{3FFD2FB6-3228-4AD7-BD1D-C8CFCD69E712}"/>
              </a:ext>
            </a:extLst>
          </p:cNvPr>
          <p:cNvGrpSpPr/>
          <p:nvPr/>
        </p:nvGrpSpPr>
        <p:grpSpPr>
          <a:xfrm>
            <a:off x="9709002" y="4445098"/>
            <a:ext cx="2063898" cy="1456373"/>
            <a:chOff x="6126486" y="5407873"/>
            <a:chExt cx="2063898" cy="1456373"/>
          </a:xfrm>
        </p:grpSpPr>
        <p:sp>
          <p:nvSpPr>
            <p:cNvPr id="13" name="Rectangle 12">
              <a:extLst>
                <a:ext uri="{FF2B5EF4-FFF2-40B4-BE49-F238E27FC236}">
                  <a16:creationId xmlns:a16="http://schemas.microsoft.com/office/drawing/2014/main" id="{15CC069A-8914-4C86-88B0-46CF05BD26D5}"/>
                </a:ext>
              </a:extLst>
            </p:cNvPr>
            <p:cNvSpPr/>
            <p:nvPr/>
          </p:nvSpPr>
          <p:spPr>
            <a:xfrm>
              <a:off x="6817351" y="5539452"/>
              <a:ext cx="696053" cy="76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7E4D126-5A69-4463-A042-D75748FA655F}"/>
                    </a:ext>
                  </a:extLst>
                </p:cNvPr>
                <p:cNvSpPr/>
                <p:nvPr/>
              </p:nvSpPr>
              <p:spPr>
                <a:xfrm>
                  <a:off x="6126486" y="5407873"/>
                  <a:ext cx="1386918" cy="923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5400" b="0" i="0" smtClean="0">
                            <a:latin typeface="Cambria Math" panose="02040503050406030204" pitchFamily="18" charset="0"/>
                          </a:rPr>
                          <m:t>=</m:t>
                        </m:r>
                        <m:r>
                          <a:rPr lang="en-US" sz="5400" b="1" i="0" smtClean="0">
                            <a:latin typeface="Cambria Math" panose="02040503050406030204" pitchFamily="18" charset="0"/>
                          </a:rPr>
                          <m:t>𝐜</m:t>
                        </m:r>
                      </m:oMath>
                    </m:oMathPara>
                  </a14:m>
                  <a:endParaRPr lang="en-US" sz="5400" dirty="0"/>
                </a:p>
              </p:txBody>
            </p:sp>
          </mc:Choice>
          <mc:Fallback xmlns="">
            <p:sp>
              <p:nvSpPr>
                <p:cNvPr id="7" name="Rectangle 6">
                  <a:extLst>
                    <a:ext uri="{FF2B5EF4-FFF2-40B4-BE49-F238E27FC236}">
                      <a16:creationId xmlns:a16="http://schemas.microsoft.com/office/drawing/2014/main" id="{07E4D126-5A69-4463-A042-D75748FA655F}"/>
                    </a:ext>
                  </a:extLst>
                </p:cNvPr>
                <p:cNvSpPr>
                  <a:spLocks noRot="1" noChangeAspect="1" noMove="1" noResize="1" noEditPoints="1" noAdjustHandles="1" noChangeArrowheads="1" noChangeShapeType="1" noTextEdit="1"/>
                </p:cNvSpPr>
                <p:nvPr/>
              </p:nvSpPr>
              <p:spPr>
                <a:xfrm>
                  <a:off x="6126486" y="5407873"/>
                  <a:ext cx="1386918" cy="923330"/>
                </a:xfrm>
                <a:prstGeom prst="rect">
                  <a:avLst/>
                </a:prstGeom>
                <a:blipFill>
                  <a:blip r:embed="rId6"/>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24823DA-9B6A-4B4E-9D5F-8187B6086DB6}"/>
                </a:ext>
              </a:extLst>
            </p:cNvPr>
            <p:cNvSpPr txBox="1"/>
            <p:nvPr/>
          </p:nvSpPr>
          <p:spPr>
            <a:xfrm>
              <a:off x="6143413" y="6279471"/>
              <a:ext cx="2046971" cy="584775"/>
            </a:xfrm>
            <a:prstGeom prst="rect">
              <a:avLst/>
            </a:prstGeom>
            <a:noFill/>
          </p:spPr>
          <p:txBody>
            <a:bodyPr wrap="none" rtlCol="0">
              <a:spAutoFit/>
            </a:bodyPr>
            <a:lstStyle/>
            <a:p>
              <a:r>
                <a:rPr lang="en-US" sz="3200" b="1" dirty="0">
                  <a:solidFill>
                    <a:schemeClr val="accent2"/>
                  </a:solidFill>
                </a:rPr>
                <a:t>Input color</a:t>
              </a:r>
            </a:p>
          </p:txBody>
        </p:sp>
      </p:grpSp>
    </p:spTree>
    <p:extLst>
      <p:ext uri="{BB962C8B-B14F-4D97-AF65-F5344CB8AC3E}">
        <p14:creationId xmlns:p14="http://schemas.microsoft.com/office/powerpoint/2010/main" val="3180973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97C5-7E0B-4D8A-B563-CD409F6C15D1}"/>
              </a:ext>
            </a:extLst>
          </p:cNvPr>
          <p:cNvSpPr>
            <a:spLocks noGrp="1"/>
          </p:cNvSpPr>
          <p:nvPr>
            <p:ph type="title"/>
          </p:nvPr>
        </p:nvSpPr>
        <p:spPr/>
        <p:txBody>
          <a:bodyPr/>
          <a:lstStyle/>
          <a:p>
            <a:r>
              <a:rPr lang="en-US" dirty="0"/>
              <a:t>Hierarchical chromatic clustering</a:t>
            </a:r>
          </a:p>
        </p:txBody>
      </p:sp>
      <p:sp>
        <p:nvSpPr>
          <p:cNvPr id="4" name="Content Placeholder 3">
            <a:extLst>
              <a:ext uri="{FF2B5EF4-FFF2-40B4-BE49-F238E27FC236}">
                <a16:creationId xmlns:a16="http://schemas.microsoft.com/office/drawing/2014/main" id="{A782433A-7986-4C6E-B485-0004978AB41C}"/>
              </a:ext>
            </a:extLst>
          </p:cNvPr>
          <p:cNvSpPr>
            <a:spLocks noGrp="1"/>
          </p:cNvSpPr>
          <p:nvPr>
            <p:ph idx="1"/>
          </p:nvPr>
        </p:nvSpPr>
        <p:spPr/>
        <p:txBody>
          <a:bodyPr/>
          <a:lstStyle/>
          <a:p>
            <a:r>
              <a:rPr lang="en-US" dirty="0"/>
              <a:t>Recovering shapes of spectra is not sufficient with</a:t>
            </a:r>
            <a:br>
              <a:rPr lang="en-US" dirty="0"/>
            </a:br>
            <a:r>
              <a:rPr lang="en-US" dirty="0"/>
              <a:t>a single set of basis</a:t>
            </a:r>
          </a:p>
        </p:txBody>
      </p:sp>
      <p:graphicFrame>
        <p:nvGraphicFramePr>
          <p:cNvPr id="8" name="Object 7">
            <a:extLst>
              <a:ext uri="{FF2B5EF4-FFF2-40B4-BE49-F238E27FC236}">
                <a16:creationId xmlns:a16="http://schemas.microsoft.com/office/drawing/2014/main" id="{44ECD324-BEB5-4FFD-BE13-DEFEA3252EAA}"/>
              </a:ext>
            </a:extLst>
          </p:cNvPr>
          <p:cNvGraphicFramePr>
            <a:graphicFrameLocks noChangeAspect="1"/>
          </p:cNvGraphicFramePr>
          <p:nvPr>
            <p:extLst>
              <p:ext uri="{D42A27DB-BD31-4B8C-83A1-F6EECF244321}">
                <p14:modId xmlns:p14="http://schemas.microsoft.com/office/powerpoint/2010/main" val="3694325547"/>
              </p:ext>
            </p:extLst>
          </p:nvPr>
        </p:nvGraphicFramePr>
        <p:xfrm>
          <a:off x="4885119" y="3052673"/>
          <a:ext cx="2591862" cy="2591861"/>
        </p:xfrm>
        <a:graphic>
          <a:graphicData uri="http://schemas.openxmlformats.org/presentationml/2006/ole">
            <mc:AlternateContent xmlns:mc="http://schemas.openxmlformats.org/markup-compatibility/2006">
              <mc:Choice xmlns:v="urn:schemas-microsoft-com:vml" Requires="v">
                <p:oleObj spid="_x0000_s19829" name="Acrobat Document" r:id="rId4" imgW="5314765" imgH="5314950" progId="AcroExch.Document.DC">
                  <p:embed/>
                </p:oleObj>
              </mc:Choice>
              <mc:Fallback>
                <p:oleObj name="Acrobat Document" r:id="rId4" imgW="5314765" imgH="5314950" progId="AcroExch.Document.DC">
                  <p:embed/>
                  <p:pic>
                    <p:nvPicPr>
                      <p:cNvPr id="0" name=""/>
                      <p:cNvPicPr/>
                      <p:nvPr/>
                    </p:nvPicPr>
                    <p:blipFill>
                      <a:blip r:embed="rId5"/>
                      <a:stretch>
                        <a:fillRect/>
                      </a:stretch>
                    </p:blipFill>
                    <p:spPr>
                      <a:xfrm>
                        <a:off x="4885119" y="3052673"/>
                        <a:ext cx="2591862" cy="2591861"/>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8785246-F6F1-485D-BD45-52625AEFB405}"/>
              </a:ext>
            </a:extLst>
          </p:cNvPr>
          <p:cNvGraphicFramePr>
            <a:graphicFrameLocks noChangeAspect="1"/>
          </p:cNvGraphicFramePr>
          <p:nvPr>
            <p:extLst>
              <p:ext uri="{D42A27DB-BD31-4B8C-83A1-F6EECF244321}">
                <p14:modId xmlns:p14="http://schemas.microsoft.com/office/powerpoint/2010/main" val="848422131"/>
              </p:ext>
            </p:extLst>
          </p:nvPr>
        </p:nvGraphicFramePr>
        <p:xfrm>
          <a:off x="2293257" y="3052672"/>
          <a:ext cx="2591862" cy="2591862"/>
        </p:xfrm>
        <a:graphic>
          <a:graphicData uri="http://schemas.openxmlformats.org/presentationml/2006/ole">
            <mc:AlternateContent xmlns:mc="http://schemas.openxmlformats.org/markup-compatibility/2006">
              <mc:Choice xmlns:v="urn:schemas-microsoft-com:vml" Requires="v">
                <p:oleObj spid="_x0000_s19830" name="Acrobat Document" r:id="rId6" imgW="5314765" imgH="5314950" progId="AcroExch.Document.DC">
                  <p:embed/>
                </p:oleObj>
              </mc:Choice>
              <mc:Fallback>
                <p:oleObj name="Acrobat Document" r:id="rId6" imgW="5314765" imgH="5314950" progId="AcroExch.Document.DC">
                  <p:embed/>
                  <p:pic>
                    <p:nvPicPr>
                      <p:cNvPr id="0" name=""/>
                      <p:cNvPicPr/>
                      <p:nvPr/>
                    </p:nvPicPr>
                    <p:blipFill>
                      <a:blip r:embed="rId7"/>
                      <a:stretch>
                        <a:fillRect/>
                      </a:stretch>
                    </p:blipFill>
                    <p:spPr>
                      <a:xfrm>
                        <a:off x="2293257" y="3052672"/>
                        <a:ext cx="2591862" cy="259186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2F54EF7-F6AF-4560-BC3C-E2E46CFA82CA}"/>
              </a:ext>
            </a:extLst>
          </p:cNvPr>
          <p:cNvGraphicFramePr>
            <a:graphicFrameLocks noChangeAspect="1"/>
          </p:cNvGraphicFramePr>
          <p:nvPr>
            <p:extLst>
              <p:ext uri="{D42A27DB-BD31-4B8C-83A1-F6EECF244321}">
                <p14:modId xmlns:p14="http://schemas.microsoft.com/office/powerpoint/2010/main" val="4011710437"/>
              </p:ext>
            </p:extLst>
          </p:nvPr>
        </p:nvGraphicFramePr>
        <p:xfrm>
          <a:off x="7476949" y="3052586"/>
          <a:ext cx="2592564" cy="2592564"/>
        </p:xfrm>
        <a:graphic>
          <a:graphicData uri="http://schemas.openxmlformats.org/presentationml/2006/ole">
            <mc:AlternateContent xmlns:mc="http://schemas.openxmlformats.org/markup-compatibility/2006">
              <mc:Choice xmlns:v="urn:schemas-microsoft-com:vml" Requires="v">
                <p:oleObj spid="_x0000_s19831" name="Acrobat Document" r:id="rId8" imgW="5314765" imgH="5314950" progId="AcroExch.Document.DC">
                  <p:embed/>
                </p:oleObj>
              </mc:Choice>
              <mc:Fallback>
                <p:oleObj name="Acrobat Document" r:id="rId8" imgW="5314765" imgH="5314950" progId="AcroExch.Document.DC">
                  <p:embed/>
                  <p:pic>
                    <p:nvPicPr>
                      <p:cNvPr id="0" name=""/>
                      <p:cNvPicPr/>
                      <p:nvPr/>
                    </p:nvPicPr>
                    <p:blipFill>
                      <a:blip r:embed="rId9"/>
                      <a:stretch>
                        <a:fillRect/>
                      </a:stretch>
                    </p:blipFill>
                    <p:spPr>
                      <a:xfrm>
                        <a:off x="7476949" y="3052586"/>
                        <a:ext cx="2592564" cy="2592564"/>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62D392AC-DE6B-41B4-8327-70DF99D5FB36}"/>
              </a:ext>
            </a:extLst>
          </p:cNvPr>
          <p:cNvSpPr txBox="1"/>
          <p:nvPr/>
        </p:nvSpPr>
        <p:spPr>
          <a:xfrm>
            <a:off x="571500" y="6018440"/>
            <a:ext cx="11155618" cy="646331"/>
          </a:xfrm>
          <a:prstGeom prst="rect">
            <a:avLst/>
          </a:prstGeom>
          <a:noFill/>
        </p:spPr>
        <p:txBody>
          <a:bodyPr wrap="none" rtlCol="0">
            <a:spAutoFit/>
          </a:bodyPr>
          <a:lstStyle/>
          <a:p>
            <a:r>
              <a:rPr lang="en-US" sz="3600" b="1" dirty="0">
                <a:solidFill>
                  <a:srgbClr val="0070C0"/>
                </a:solidFill>
              </a:rPr>
              <a:t>Blue</a:t>
            </a:r>
            <a:r>
              <a:rPr lang="en-US" sz="3600" dirty="0"/>
              <a:t>: PCA only, </a:t>
            </a:r>
            <a:r>
              <a:rPr lang="en-US" sz="3600" b="1" dirty="0">
                <a:solidFill>
                  <a:srgbClr val="FF0000"/>
                </a:solidFill>
              </a:rPr>
              <a:t>Red</a:t>
            </a:r>
            <a:r>
              <a:rPr lang="en-US" sz="3600" dirty="0"/>
              <a:t>: w/ clustering: </a:t>
            </a:r>
            <a:r>
              <a:rPr lang="en-US" sz="3600" b="1" dirty="0"/>
              <a:t>Dotted</a:t>
            </a:r>
            <a:r>
              <a:rPr lang="en-US" sz="3600" dirty="0"/>
              <a:t>: Original spectra</a:t>
            </a:r>
          </a:p>
        </p:txBody>
      </p:sp>
      <p:sp>
        <p:nvSpPr>
          <p:cNvPr id="3" name="Rectangle 2">
            <a:extLst>
              <a:ext uri="{FF2B5EF4-FFF2-40B4-BE49-F238E27FC236}">
                <a16:creationId xmlns:a16="http://schemas.microsoft.com/office/drawing/2014/main" id="{6E3296A3-136E-40C9-BDF7-517C97FC63A9}"/>
              </a:ext>
            </a:extLst>
          </p:cNvPr>
          <p:cNvSpPr/>
          <p:nvPr/>
        </p:nvSpPr>
        <p:spPr>
          <a:xfrm>
            <a:off x="2293258" y="3052056"/>
            <a:ext cx="7776256" cy="25924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348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278F-DE48-46DD-BAD8-3DB34614CF76}"/>
              </a:ext>
            </a:extLst>
          </p:cNvPr>
          <p:cNvSpPr>
            <a:spLocks noGrp="1"/>
          </p:cNvSpPr>
          <p:nvPr>
            <p:ph type="title"/>
          </p:nvPr>
        </p:nvSpPr>
        <p:spPr/>
        <p:txBody>
          <a:bodyPr/>
          <a:lstStyle/>
          <a:p>
            <a:r>
              <a:rPr lang="en-US" dirty="0"/>
              <a:t>Hierarchical chromatic clustering</a:t>
            </a:r>
          </a:p>
        </p:txBody>
      </p:sp>
      <p:sp>
        <p:nvSpPr>
          <p:cNvPr id="3" name="Content Placeholder 2">
            <a:extLst>
              <a:ext uri="{FF2B5EF4-FFF2-40B4-BE49-F238E27FC236}">
                <a16:creationId xmlns:a16="http://schemas.microsoft.com/office/drawing/2014/main" id="{D3898155-FA44-4EEF-80CF-4C17FEFBCD79}"/>
              </a:ext>
            </a:extLst>
          </p:cNvPr>
          <p:cNvSpPr>
            <a:spLocks noGrp="1"/>
          </p:cNvSpPr>
          <p:nvPr>
            <p:ph idx="1"/>
          </p:nvPr>
        </p:nvSpPr>
        <p:spPr/>
        <p:txBody>
          <a:bodyPr/>
          <a:lstStyle/>
          <a:p>
            <a:r>
              <a:rPr lang="en-US" dirty="0"/>
              <a:t>Idea: Cluster </a:t>
            </a:r>
            <a:r>
              <a:rPr lang="en-US" dirty="0" err="1"/>
              <a:t>tristimulus</a:t>
            </a:r>
            <a:r>
              <a:rPr lang="en-US" dirty="0"/>
              <a:t> color space to minimize reconstruction errors</a:t>
            </a:r>
            <a:br>
              <a:rPr lang="en-US" dirty="0"/>
            </a:br>
            <a:r>
              <a:rPr lang="en-US" dirty="0"/>
              <a:t>(diff. of spectrum shapes)</a:t>
            </a:r>
          </a:p>
          <a:p>
            <a:r>
              <a:rPr lang="en-US" dirty="0"/>
              <a:t>Uses </a:t>
            </a:r>
            <a:r>
              <a:rPr lang="en-US" dirty="0" err="1"/>
              <a:t>xy</a:t>
            </a:r>
            <a:r>
              <a:rPr lang="en-US" dirty="0"/>
              <a:t> in </a:t>
            </a:r>
            <a:r>
              <a:rPr lang="en-US" dirty="0" err="1"/>
              <a:t>xyY</a:t>
            </a:r>
            <a:r>
              <a:rPr lang="en-US" dirty="0"/>
              <a:t> color space</a:t>
            </a:r>
            <a:br>
              <a:rPr lang="en-US" dirty="0"/>
            </a:br>
            <a:r>
              <a:rPr lang="en-US" dirty="0"/>
              <a:t>for clustering</a:t>
            </a:r>
          </a:p>
        </p:txBody>
      </p:sp>
      <p:graphicFrame>
        <p:nvGraphicFramePr>
          <p:cNvPr id="5" name="Object 4">
            <a:extLst>
              <a:ext uri="{FF2B5EF4-FFF2-40B4-BE49-F238E27FC236}">
                <a16:creationId xmlns:a16="http://schemas.microsoft.com/office/drawing/2014/main" id="{A6C5AAF6-FAA8-499E-8B15-71B77110E9C4}"/>
              </a:ext>
            </a:extLst>
          </p:cNvPr>
          <p:cNvGraphicFramePr>
            <a:graphicFrameLocks noChangeAspect="1"/>
          </p:cNvGraphicFramePr>
          <p:nvPr>
            <p:extLst>
              <p:ext uri="{D42A27DB-BD31-4B8C-83A1-F6EECF244321}">
                <p14:modId xmlns:p14="http://schemas.microsoft.com/office/powerpoint/2010/main" val="3652895988"/>
              </p:ext>
            </p:extLst>
          </p:nvPr>
        </p:nvGraphicFramePr>
        <p:xfrm>
          <a:off x="6245225" y="2578125"/>
          <a:ext cx="5108575" cy="3994125"/>
        </p:xfrm>
        <a:graphic>
          <a:graphicData uri="http://schemas.openxmlformats.org/presentationml/2006/ole">
            <mc:AlternateContent xmlns:mc="http://schemas.openxmlformats.org/markup-compatibility/2006">
              <mc:Choice xmlns:v="urn:schemas-microsoft-com:vml" Requires="v">
                <p:oleObj spid="_x0000_s2512" name="Acrobat Document" r:id="rId4" imgW="5981577" imgH="4676447" progId="AcroExch.Document.DC">
                  <p:embed/>
                </p:oleObj>
              </mc:Choice>
              <mc:Fallback>
                <p:oleObj name="Acrobat Document" r:id="rId4" imgW="5981577" imgH="4676447" progId="AcroExch.Document.DC">
                  <p:embed/>
                  <p:pic>
                    <p:nvPicPr>
                      <p:cNvPr id="0" name=""/>
                      <p:cNvPicPr/>
                      <p:nvPr/>
                    </p:nvPicPr>
                    <p:blipFill>
                      <a:blip r:embed="rId5"/>
                      <a:stretch>
                        <a:fillRect/>
                      </a:stretch>
                    </p:blipFill>
                    <p:spPr>
                      <a:xfrm>
                        <a:off x="6245225" y="2578125"/>
                        <a:ext cx="5108575" cy="3994125"/>
                      </a:xfrm>
                      <a:prstGeom prst="rect">
                        <a:avLst/>
                      </a:prstGeom>
                    </p:spPr>
                  </p:pic>
                </p:oleObj>
              </mc:Fallback>
            </mc:AlternateContent>
          </a:graphicData>
        </a:graphic>
      </p:graphicFrame>
    </p:spTree>
    <p:extLst>
      <p:ext uri="{BB962C8B-B14F-4D97-AF65-F5344CB8AC3E}">
        <p14:creationId xmlns:p14="http://schemas.microsoft.com/office/powerpoint/2010/main" val="4035260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64A7-8D87-411F-88D9-96A7C40E6A2E}"/>
              </a:ext>
            </a:extLst>
          </p:cNvPr>
          <p:cNvSpPr>
            <a:spLocks noGrp="1"/>
          </p:cNvSpPr>
          <p:nvPr>
            <p:ph type="title"/>
          </p:nvPr>
        </p:nvSpPr>
        <p:spPr/>
        <p:txBody>
          <a:bodyPr/>
          <a:lstStyle/>
          <a:p>
            <a:r>
              <a:rPr lang="en-US" dirty="0"/>
              <a:t>Hierarchical chromatic clustering</a:t>
            </a:r>
          </a:p>
        </p:txBody>
      </p:sp>
      <p:sp>
        <p:nvSpPr>
          <p:cNvPr id="3" name="Content Placeholder 2">
            <a:extLst>
              <a:ext uri="{FF2B5EF4-FFF2-40B4-BE49-F238E27FC236}">
                <a16:creationId xmlns:a16="http://schemas.microsoft.com/office/drawing/2014/main" id="{B0159AAC-718E-4D64-9BA2-25FB76CBAF7C}"/>
              </a:ext>
            </a:extLst>
          </p:cNvPr>
          <p:cNvSpPr>
            <a:spLocks noGrp="1"/>
          </p:cNvSpPr>
          <p:nvPr>
            <p:ph idx="1"/>
          </p:nvPr>
        </p:nvSpPr>
        <p:spPr>
          <a:xfrm>
            <a:off x="334109" y="1469571"/>
            <a:ext cx="6559288" cy="4808137"/>
          </a:xfrm>
        </p:spPr>
        <p:txBody>
          <a:bodyPr>
            <a:normAutofit/>
          </a:bodyPr>
          <a:lstStyle/>
          <a:p>
            <a:r>
              <a:rPr lang="en-US" dirty="0"/>
              <a:t>Greedy, top-down construction</a:t>
            </a:r>
          </a:p>
          <a:p>
            <a:pPr lvl="1"/>
            <a:r>
              <a:rPr lang="en-US" dirty="0"/>
              <a:t>Similar to construction of BVH</a:t>
            </a:r>
          </a:p>
          <a:p>
            <a:pPr lvl="1"/>
            <a:r>
              <a:rPr lang="en-US" dirty="0"/>
              <a:t>Determines splitting position along with x or y axis so that the sum of reconstruction errors is minimized.</a:t>
            </a:r>
          </a:p>
        </p:txBody>
      </p:sp>
      <p:pic>
        <p:nvPicPr>
          <p:cNvPr id="4" name="Picture 3">
            <a:extLst>
              <a:ext uri="{FF2B5EF4-FFF2-40B4-BE49-F238E27FC236}">
                <a16:creationId xmlns:a16="http://schemas.microsoft.com/office/drawing/2014/main" id="{D31CE342-425B-4D5C-AA67-34A4DCAB2898}"/>
              </a:ext>
            </a:extLst>
          </p:cNvPr>
          <p:cNvPicPr>
            <a:picLocks noChangeAspect="1"/>
          </p:cNvPicPr>
          <p:nvPr/>
        </p:nvPicPr>
        <p:blipFill>
          <a:blip r:embed="rId3"/>
          <a:stretch>
            <a:fillRect/>
          </a:stretch>
        </p:blipFill>
        <p:spPr>
          <a:xfrm>
            <a:off x="7006754" y="2268413"/>
            <a:ext cx="5185246" cy="3293086"/>
          </a:xfrm>
          <a:prstGeom prst="rect">
            <a:avLst/>
          </a:prstGeom>
        </p:spPr>
      </p:pic>
    </p:spTree>
    <p:extLst>
      <p:ext uri="{BB962C8B-B14F-4D97-AF65-F5344CB8AC3E}">
        <p14:creationId xmlns:p14="http://schemas.microsoft.com/office/powerpoint/2010/main" val="1281143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erim\AppData\Local\Temp\ScreenClip.png">
            <a:extLst>
              <a:ext uri="{FF2B5EF4-FFF2-40B4-BE49-F238E27FC236}">
                <a16:creationId xmlns:a16="http://schemas.microsoft.com/office/drawing/2014/main" id="{B6CE1222-32D6-4908-871F-DF2E1C0C9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585172"/>
            <a:ext cx="6191250" cy="5077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1C3EB3-EBF9-49E7-BAC6-060258C2FD20}"/>
              </a:ext>
            </a:extLst>
          </p:cNvPr>
          <p:cNvSpPr txBox="1"/>
          <p:nvPr/>
        </p:nvSpPr>
        <p:spPr>
          <a:xfrm>
            <a:off x="1986338" y="5662208"/>
            <a:ext cx="8494954" cy="707886"/>
          </a:xfrm>
          <a:prstGeom prst="rect">
            <a:avLst/>
          </a:prstGeom>
          <a:noFill/>
        </p:spPr>
        <p:txBody>
          <a:bodyPr wrap="none" rtlCol="0">
            <a:spAutoFit/>
          </a:bodyPr>
          <a:lstStyle/>
          <a:p>
            <a:r>
              <a:rPr kumimoji="1" lang="en-US" sz="4000" dirty="0">
                <a:latin typeface="+mj-lt"/>
              </a:rPr>
              <a:t>Spectral energy of black-body radiation</a:t>
            </a:r>
          </a:p>
        </p:txBody>
      </p:sp>
      <p:sp>
        <p:nvSpPr>
          <p:cNvPr id="5" name="TextBox 4">
            <a:extLst>
              <a:ext uri="{FF2B5EF4-FFF2-40B4-BE49-F238E27FC236}">
                <a16:creationId xmlns:a16="http://schemas.microsoft.com/office/drawing/2014/main" id="{E202B903-12C7-410C-B53C-2799C30EDB19}"/>
              </a:ext>
            </a:extLst>
          </p:cNvPr>
          <p:cNvSpPr txBox="1"/>
          <p:nvPr/>
        </p:nvSpPr>
        <p:spPr>
          <a:xfrm>
            <a:off x="7067550" y="6488668"/>
            <a:ext cx="5257800" cy="369332"/>
          </a:xfrm>
          <a:prstGeom prst="rect">
            <a:avLst/>
          </a:prstGeom>
          <a:noFill/>
        </p:spPr>
        <p:txBody>
          <a:bodyPr wrap="square" rtlCol="0">
            <a:spAutoFit/>
          </a:bodyPr>
          <a:lstStyle/>
          <a:p>
            <a:r>
              <a:rPr lang="en-US" dirty="0">
                <a:latin typeface="+mj-lt"/>
              </a:rPr>
              <a:t>[https://en.wikipedia.org/wiki/Black-body_radiation]</a:t>
            </a:r>
            <a:endParaRPr kumimoji="1" lang="en-US" dirty="0">
              <a:latin typeface="+mj-lt"/>
            </a:endParaRPr>
          </a:p>
        </p:txBody>
      </p:sp>
    </p:spTree>
    <p:extLst>
      <p:ext uri="{BB962C8B-B14F-4D97-AF65-F5344CB8AC3E}">
        <p14:creationId xmlns:p14="http://schemas.microsoft.com/office/powerpoint/2010/main" val="443699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E462C3E-5776-4DC7-99BB-F6609458D2F4}"/>
              </a:ext>
            </a:extLst>
          </p:cNvPr>
          <p:cNvGrpSpPr/>
          <p:nvPr/>
        </p:nvGrpSpPr>
        <p:grpSpPr>
          <a:xfrm>
            <a:off x="1211826" y="530940"/>
            <a:ext cx="3030794" cy="6061588"/>
            <a:chOff x="22122" y="530940"/>
            <a:chExt cx="3030794" cy="6061588"/>
          </a:xfrm>
        </p:grpSpPr>
        <p:graphicFrame>
          <p:nvGraphicFramePr>
            <p:cNvPr id="18" name="Object 17">
              <a:extLst>
                <a:ext uri="{FF2B5EF4-FFF2-40B4-BE49-F238E27FC236}">
                  <a16:creationId xmlns:a16="http://schemas.microsoft.com/office/drawing/2014/main" id="{1E9DE7F3-3225-48BA-9049-5A9D0E73373B}"/>
                </a:ext>
              </a:extLst>
            </p:cNvPr>
            <p:cNvGraphicFramePr>
              <a:graphicFrameLocks noChangeAspect="1"/>
            </p:cNvGraphicFramePr>
            <p:nvPr/>
          </p:nvGraphicFramePr>
          <p:xfrm>
            <a:off x="22122" y="530940"/>
            <a:ext cx="3030794" cy="3030794"/>
          </p:xfrm>
          <a:graphic>
            <a:graphicData uri="http://schemas.openxmlformats.org/presentationml/2006/ole">
              <mc:AlternateContent xmlns:mc="http://schemas.openxmlformats.org/markup-compatibility/2006">
                <mc:Choice xmlns:v="urn:schemas-microsoft-com:vml" Requires="v">
                  <p:oleObj spid="_x0000_s24004" name="Acrobat Document" r:id="rId4" imgW="5314765" imgH="5314950" progId="AcroExch.Document.DC">
                    <p:embed/>
                  </p:oleObj>
                </mc:Choice>
                <mc:Fallback>
                  <p:oleObj name="Acrobat Document" r:id="rId4" imgW="5314765" imgH="5314950" progId="AcroExch.Document.DC">
                    <p:embed/>
                    <p:pic>
                      <p:nvPicPr>
                        <p:cNvPr id="18" name="Object 17">
                          <a:extLst>
                            <a:ext uri="{FF2B5EF4-FFF2-40B4-BE49-F238E27FC236}">
                              <a16:creationId xmlns:a16="http://schemas.microsoft.com/office/drawing/2014/main" id="{1E9DE7F3-3225-48BA-9049-5A9D0E73373B}"/>
                            </a:ext>
                          </a:extLst>
                        </p:cNvPr>
                        <p:cNvPicPr/>
                        <p:nvPr/>
                      </p:nvPicPr>
                      <p:blipFill>
                        <a:blip r:embed="rId5"/>
                        <a:stretch>
                          <a:fillRect/>
                        </a:stretch>
                      </p:blipFill>
                      <p:spPr>
                        <a:xfrm>
                          <a:off x="22122" y="530940"/>
                          <a:ext cx="3030794" cy="3030794"/>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89557F66-1B7C-410F-B299-221C574AB5E3}"/>
                </a:ext>
              </a:extLst>
            </p:cNvPr>
            <p:cNvGraphicFramePr>
              <a:graphicFrameLocks noChangeAspect="1"/>
            </p:cNvGraphicFramePr>
            <p:nvPr/>
          </p:nvGraphicFramePr>
          <p:xfrm>
            <a:off x="22122" y="3561734"/>
            <a:ext cx="3030794" cy="3030794"/>
          </p:xfrm>
          <a:graphic>
            <a:graphicData uri="http://schemas.openxmlformats.org/presentationml/2006/ole">
              <mc:AlternateContent xmlns:mc="http://schemas.openxmlformats.org/markup-compatibility/2006">
                <mc:Choice xmlns:v="urn:schemas-microsoft-com:vml" Requires="v">
                  <p:oleObj spid="_x0000_s24005" name="Acrobat Document" r:id="rId6" imgW="5314765" imgH="5314950" progId="AcroExch.Document.DC">
                    <p:embed/>
                  </p:oleObj>
                </mc:Choice>
                <mc:Fallback>
                  <p:oleObj name="Acrobat Document" r:id="rId6" imgW="5314765" imgH="5314950" progId="AcroExch.Document.DC">
                    <p:embed/>
                    <p:pic>
                      <p:nvPicPr>
                        <p:cNvPr id="19" name="Object 18">
                          <a:extLst>
                            <a:ext uri="{FF2B5EF4-FFF2-40B4-BE49-F238E27FC236}">
                              <a16:creationId xmlns:a16="http://schemas.microsoft.com/office/drawing/2014/main" id="{89557F66-1B7C-410F-B299-221C574AB5E3}"/>
                            </a:ext>
                          </a:extLst>
                        </p:cNvPr>
                        <p:cNvPicPr/>
                        <p:nvPr/>
                      </p:nvPicPr>
                      <p:blipFill>
                        <a:blip r:embed="rId7"/>
                        <a:stretch>
                          <a:fillRect/>
                        </a:stretch>
                      </p:blipFill>
                      <p:spPr>
                        <a:xfrm>
                          <a:off x="22122" y="3561734"/>
                          <a:ext cx="3030794" cy="3030794"/>
                        </a:xfrm>
                        <a:prstGeom prst="rect">
                          <a:avLst/>
                        </a:prstGeom>
                      </p:spPr>
                    </p:pic>
                  </p:oleObj>
                </mc:Fallback>
              </mc:AlternateContent>
            </a:graphicData>
          </a:graphic>
        </p:graphicFrame>
      </p:grpSp>
      <p:grpSp>
        <p:nvGrpSpPr>
          <p:cNvPr id="20" name="Group 19">
            <a:extLst>
              <a:ext uri="{FF2B5EF4-FFF2-40B4-BE49-F238E27FC236}">
                <a16:creationId xmlns:a16="http://schemas.microsoft.com/office/drawing/2014/main" id="{6F1CCBE5-017A-4927-91C6-C38A92796499}"/>
              </a:ext>
            </a:extLst>
          </p:cNvPr>
          <p:cNvGrpSpPr/>
          <p:nvPr/>
        </p:nvGrpSpPr>
        <p:grpSpPr>
          <a:xfrm>
            <a:off x="1211826" y="530940"/>
            <a:ext cx="3030794" cy="6061588"/>
            <a:chOff x="3052916" y="530940"/>
            <a:chExt cx="3030794" cy="6061588"/>
          </a:xfrm>
        </p:grpSpPr>
        <p:graphicFrame>
          <p:nvGraphicFramePr>
            <p:cNvPr id="21" name="Object 20">
              <a:extLst>
                <a:ext uri="{FF2B5EF4-FFF2-40B4-BE49-F238E27FC236}">
                  <a16:creationId xmlns:a16="http://schemas.microsoft.com/office/drawing/2014/main" id="{D9FCDA46-8FA9-4ABC-8CA4-12D5D318A95E}"/>
                </a:ext>
              </a:extLst>
            </p:cNvPr>
            <p:cNvGraphicFramePr>
              <a:graphicFrameLocks noChangeAspect="1"/>
            </p:cNvGraphicFramePr>
            <p:nvPr/>
          </p:nvGraphicFramePr>
          <p:xfrm>
            <a:off x="3052916" y="530940"/>
            <a:ext cx="3030794" cy="3030794"/>
          </p:xfrm>
          <a:graphic>
            <a:graphicData uri="http://schemas.openxmlformats.org/presentationml/2006/ole">
              <mc:AlternateContent xmlns:mc="http://schemas.openxmlformats.org/markup-compatibility/2006">
                <mc:Choice xmlns:v="urn:schemas-microsoft-com:vml" Requires="v">
                  <p:oleObj spid="_x0000_s24006" name="Acrobat Document" r:id="rId8" imgW="5314765" imgH="5314950" progId="AcroExch.Document.DC">
                    <p:embed/>
                  </p:oleObj>
                </mc:Choice>
                <mc:Fallback>
                  <p:oleObj name="Acrobat Document" r:id="rId8" imgW="5314765" imgH="5314950" progId="AcroExch.Document.DC">
                    <p:embed/>
                    <p:pic>
                      <p:nvPicPr>
                        <p:cNvPr id="21" name="Object 20">
                          <a:extLst>
                            <a:ext uri="{FF2B5EF4-FFF2-40B4-BE49-F238E27FC236}">
                              <a16:creationId xmlns:a16="http://schemas.microsoft.com/office/drawing/2014/main" id="{D9FCDA46-8FA9-4ABC-8CA4-12D5D318A95E}"/>
                            </a:ext>
                          </a:extLst>
                        </p:cNvPr>
                        <p:cNvPicPr/>
                        <p:nvPr/>
                      </p:nvPicPr>
                      <p:blipFill>
                        <a:blip r:embed="rId9"/>
                        <a:stretch>
                          <a:fillRect/>
                        </a:stretch>
                      </p:blipFill>
                      <p:spPr>
                        <a:xfrm>
                          <a:off x="3052916" y="530940"/>
                          <a:ext cx="3030794" cy="3030794"/>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403E6D17-E7FB-470F-B745-76C0B4787C1E}"/>
                </a:ext>
              </a:extLst>
            </p:cNvPr>
            <p:cNvGraphicFramePr>
              <a:graphicFrameLocks noChangeAspect="1"/>
            </p:cNvGraphicFramePr>
            <p:nvPr/>
          </p:nvGraphicFramePr>
          <p:xfrm>
            <a:off x="3052916" y="3561734"/>
            <a:ext cx="3030794" cy="3030794"/>
          </p:xfrm>
          <a:graphic>
            <a:graphicData uri="http://schemas.openxmlformats.org/presentationml/2006/ole">
              <mc:AlternateContent xmlns:mc="http://schemas.openxmlformats.org/markup-compatibility/2006">
                <mc:Choice xmlns:v="urn:schemas-microsoft-com:vml" Requires="v">
                  <p:oleObj spid="_x0000_s24007" name="Acrobat Document" r:id="rId10" imgW="5314765" imgH="5314950" progId="AcroExch.Document.DC">
                    <p:embed/>
                  </p:oleObj>
                </mc:Choice>
                <mc:Fallback>
                  <p:oleObj name="Acrobat Document" r:id="rId10" imgW="5314765" imgH="5314950" progId="AcroExch.Document.DC">
                    <p:embed/>
                    <p:pic>
                      <p:nvPicPr>
                        <p:cNvPr id="22" name="Object 21">
                          <a:extLst>
                            <a:ext uri="{FF2B5EF4-FFF2-40B4-BE49-F238E27FC236}">
                              <a16:creationId xmlns:a16="http://schemas.microsoft.com/office/drawing/2014/main" id="{403E6D17-E7FB-470F-B745-76C0B4787C1E}"/>
                            </a:ext>
                          </a:extLst>
                        </p:cNvPr>
                        <p:cNvPicPr/>
                        <p:nvPr/>
                      </p:nvPicPr>
                      <p:blipFill>
                        <a:blip r:embed="rId11"/>
                        <a:stretch>
                          <a:fillRect/>
                        </a:stretch>
                      </p:blipFill>
                      <p:spPr>
                        <a:xfrm>
                          <a:off x="3052916" y="3561734"/>
                          <a:ext cx="3030794" cy="3030794"/>
                        </a:xfrm>
                        <a:prstGeom prst="rect">
                          <a:avLst/>
                        </a:prstGeom>
                      </p:spPr>
                    </p:pic>
                  </p:oleObj>
                </mc:Fallback>
              </mc:AlternateContent>
            </a:graphicData>
          </a:graphic>
        </p:graphicFrame>
      </p:grpSp>
      <p:graphicFrame>
        <p:nvGraphicFramePr>
          <p:cNvPr id="26" name="Object 25">
            <a:extLst>
              <a:ext uri="{FF2B5EF4-FFF2-40B4-BE49-F238E27FC236}">
                <a16:creationId xmlns:a16="http://schemas.microsoft.com/office/drawing/2014/main" id="{263838AD-3371-48A6-BB79-38B91A7883E6}"/>
              </a:ext>
            </a:extLst>
          </p:cNvPr>
          <p:cNvGraphicFramePr>
            <a:graphicFrameLocks noChangeAspect="1"/>
          </p:cNvGraphicFramePr>
          <p:nvPr/>
        </p:nvGraphicFramePr>
        <p:xfrm>
          <a:off x="5081269" y="1276351"/>
          <a:ext cx="6310632" cy="4933950"/>
        </p:xfrm>
        <a:graphic>
          <a:graphicData uri="http://schemas.openxmlformats.org/presentationml/2006/ole">
            <mc:AlternateContent xmlns:mc="http://schemas.openxmlformats.org/markup-compatibility/2006">
              <mc:Choice xmlns:v="urn:schemas-microsoft-com:vml" Requires="v">
                <p:oleObj spid="_x0000_s24008" name="Acrobat Document" r:id="rId12" imgW="5981577" imgH="4676447" progId="AcroExch.Document.DC">
                  <p:embed/>
                </p:oleObj>
              </mc:Choice>
              <mc:Fallback>
                <p:oleObj name="Acrobat Document" r:id="rId12" imgW="5981577" imgH="4676447" progId="AcroExch.Document.DC">
                  <p:embed/>
                  <p:pic>
                    <p:nvPicPr>
                      <p:cNvPr id="26" name="Object 25">
                        <a:extLst>
                          <a:ext uri="{FF2B5EF4-FFF2-40B4-BE49-F238E27FC236}">
                            <a16:creationId xmlns:a16="http://schemas.microsoft.com/office/drawing/2014/main" id="{263838AD-3371-48A6-BB79-38B91A7883E6}"/>
                          </a:ext>
                        </a:extLst>
                      </p:cNvPr>
                      <p:cNvPicPr/>
                      <p:nvPr/>
                    </p:nvPicPr>
                    <p:blipFill>
                      <a:blip r:embed="rId13"/>
                      <a:stretch>
                        <a:fillRect/>
                      </a:stretch>
                    </p:blipFill>
                    <p:spPr>
                      <a:xfrm>
                        <a:off x="5081269" y="1276351"/>
                        <a:ext cx="6310632" cy="4933950"/>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ACE86610-202B-4394-931C-C5BD490CE76B}"/>
              </a:ext>
            </a:extLst>
          </p:cNvPr>
          <p:cNvSpPr/>
          <p:nvPr/>
        </p:nvSpPr>
        <p:spPr>
          <a:xfrm>
            <a:off x="8629650" y="3714750"/>
            <a:ext cx="838200" cy="200025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182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E462C3E-5776-4DC7-99BB-F6609458D2F4}"/>
              </a:ext>
            </a:extLst>
          </p:cNvPr>
          <p:cNvGrpSpPr/>
          <p:nvPr/>
        </p:nvGrpSpPr>
        <p:grpSpPr>
          <a:xfrm>
            <a:off x="1211826" y="530940"/>
            <a:ext cx="3030794" cy="6061588"/>
            <a:chOff x="22122" y="530940"/>
            <a:chExt cx="3030794" cy="6061588"/>
          </a:xfrm>
        </p:grpSpPr>
        <p:graphicFrame>
          <p:nvGraphicFramePr>
            <p:cNvPr id="18" name="Object 17">
              <a:extLst>
                <a:ext uri="{FF2B5EF4-FFF2-40B4-BE49-F238E27FC236}">
                  <a16:creationId xmlns:a16="http://schemas.microsoft.com/office/drawing/2014/main" id="{1E9DE7F3-3225-48BA-9049-5A9D0E73373B}"/>
                </a:ext>
              </a:extLst>
            </p:cNvPr>
            <p:cNvGraphicFramePr>
              <a:graphicFrameLocks noChangeAspect="1"/>
            </p:cNvGraphicFramePr>
            <p:nvPr/>
          </p:nvGraphicFramePr>
          <p:xfrm>
            <a:off x="22122" y="530940"/>
            <a:ext cx="3030794" cy="3030794"/>
          </p:xfrm>
          <a:graphic>
            <a:graphicData uri="http://schemas.openxmlformats.org/presentationml/2006/ole">
              <mc:AlternateContent xmlns:mc="http://schemas.openxmlformats.org/markup-compatibility/2006">
                <mc:Choice xmlns:v="urn:schemas-microsoft-com:vml" Requires="v">
                  <p:oleObj spid="_x0000_s24848" name="Acrobat Document" r:id="rId4" imgW="5314765" imgH="5314950" progId="AcroExch.Document.DC">
                    <p:embed/>
                  </p:oleObj>
                </mc:Choice>
                <mc:Fallback>
                  <p:oleObj name="Acrobat Document" r:id="rId4" imgW="5314765" imgH="5314950" progId="AcroExch.Document.DC">
                    <p:embed/>
                    <p:pic>
                      <p:nvPicPr>
                        <p:cNvPr id="18" name="Object 17">
                          <a:extLst>
                            <a:ext uri="{FF2B5EF4-FFF2-40B4-BE49-F238E27FC236}">
                              <a16:creationId xmlns:a16="http://schemas.microsoft.com/office/drawing/2014/main" id="{1E9DE7F3-3225-48BA-9049-5A9D0E73373B}"/>
                            </a:ext>
                          </a:extLst>
                        </p:cNvPr>
                        <p:cNvPicPr/>
                        <p:nvPr/>
                      </p:nvPicPr>
                      <p:blipFill>
                        <a:blip r:embed="rId5"/>
                        <a:stretch>
                          <a:fillRect/>
                        </a:stretch>
                      </p:blipFill>
                      <p:spPr>
                        <a:xfrm>
                          <a:off x="22122" y="530940"/>
                          <a:ext cx="3030794" cy="3030794"/>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89557F66-1B7C-410F-B299-221C574AB5E3}"/>
                </a:ext>
              </a:extLst>
            </p:cNvPr>
            <p:cNvGraphicFramePr>
              <a:graphicFrameLocks noChangeAspect="1"/>
            </p:cNvGraphicFramePr>
            <p:nvPr/>
          </p:nvGraphicFramePr>
          <p:xfrm>
            <a:off x="22122" y="3561734"/>
            <a:ext cx="3030794" cy="3030794"/>
          </p:xfrm>
          <a:graphic>
            <a:graphicData uri="http://schemas.openxmlformats.org/presentationml/2006/ole">
              <mc:AlternateContent xmlns:mc="http://schemas.openxmlformats.org/markup-compatibility/2006">
                <mc:Choice xmlns:v="urn:schemas-microsoft-com:vml" Requires="v">
                  <p:oleObj spid="_x0000_s24849" name="Acrobat Document" r:id="rId6" imgW="5314765" imgH="5314950" progId="AcroExch.Document.DC">
                    <p:embed/>
                  </p:oleObj>
                </mc:Choice>
                <mc:Fallback>
                  <p:oleObj name="Acrobat Document" r:id="rId6" imgW="5314765" imgH="5314950" progId="AcroExch.Document.DC">
                    <p:embed/>
                    <p:pic>
                      <p:nvPicPr>
                        <p:cNvPr id="19" name="Object 18">
                          <a:extLst>
                            <a:ext uri="{FF2B5EF4-FFF2-40B4-BE49-F238E27FC236}">
                              <a16:creationId xmlns:a16="http://schemas.microsoft.com/office/drawing/2014/main" id="{89557F66-1B7C-410F-B299-221C574AB5E3}"/>
                            </a:ext>
                          </a:extLst>
                        </p:cNvPr>
                        <p:cNvPicPr/>
                        <p:nvPr/>
                      </p:nvPicPr>
                      <p:blipFill>
                        <a:blip r:embed="rId7"/>
                        <a:stretch>
                          <a:fillRect/>
                        </a:stretch>
                      </p:blipFill>
                      <p:spPr>
                        <a:xfrm>
                          <a:off x="22122" y="3561734"/>
                          <a:ext cx="3030794" cy="3030794"/>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id="{4DB5D58B-F6D7-4D38-9429-E6859DA61A26}"/>
              </a:ext>
            </a:extLst>
          </p:cNvPr>
          <p:cNvGraphicFramePr>
            <a:graphicFrameLocks noChangeAspect="1"/>
          </p:cNvGraphicFramePr>
          <p:nvPr/>
        </p:nvGraphicFramePr>
        <p:xfrm>
          <a:off x="5081269" y="1276351"/>
          <a:ext cx="6310632" cy="4933950"/>
        </p:xfrm>
        <a:graphic>
          <a:graphicData uri="http://schemas.openxmlformats.org/presentationml/2006/ole">
            <mc:AlternateContent xmlns:mc="http://schemas.openxmlformats.org/markup-compatibility/2006">
              <mc:Choice xmlns:v="urn:schemas-microsoft-com:vml" Requires="v">
                <p:oleObj spid="_x0000_s24850" name="Acrobat Document" r:id="rId8" imgW="5981577" imgH="4676447" progId="AcroExch.Document.DC">
                  <p:embed/>
                </p:oleObj>
              </mc:Choice>
              <mc:Fallback>
                <p:oleObj name="Acrobat Document" r:id="rId8" imgW="5981577" imgH="4676447" progId="AcroExch.Document.DC">
                  <p:embed/>
                  <p:pic>
                    <p:nvPicPr>
                      <p:cNvPr id="11" name="Object 10">
                        <a:extLst>
                          <a:ext uri="{FF2B5EF4-FFF2-40B4-BE49-F238E27FC236}">
                            <a16:creationId xmlns:a16="http://schemas.microsoft.com/office/drawing/2014/main" id="{4DB5D58B-F6D7-4D38-9429-E6859DA61A26}"/>
                          </a:ext>
                        </a:extLst>
                      </p:cNvPr>
                      <p:cNvPicPr/>
                      <p:nvPr/>
                    </p:nvPicPr>
                    <p:blipFill>
                      <a:blip r:embed="rId9"/>
                      <a:stretch>
                        <a:fillRect/>
                      </a:stretch>
                    </p:blipFill>
                    <p:spPr>
                      <a:xfrm>
                        <a:off x="5081269" y="1276351"/>
                        <a:ext cx="6310632" cy="493395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D5E0406A-92FC-4775-9E88-5DC893767562}"/>
              </a:ext>
            </a:extLst>
          </p:cNvPr>
          <p:cNvSpPr/>
          <p:nvPr/>
        </p:nvSpPr>
        <p:spPr>
          <a:xfrm>
            <a:off x="5638800" y="3705226"/>
            <a:ext cx="1676400" cy="200025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38983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4349B3-D57C-4123-8F90-789170F2DE37}"/>
              </a:ext>
            </a:extLst>
          </p:cNvPr>
          <p:cNvGrpSpPr/>
          <p:nvPr/>
        </p:nvGrpSpPr>
        <p:grpSpPr>
          <a:xfrm>
            <a:off x="1211826" y="530940"/>
            <a:ext cx="3067050" cy="6134100"/>
            <a:chOff x="688975" y="1543050"/>
            <a:chExt cx="5314950" cy="10629900"/>
          </a:xfrm>
        </p:grpSpPr>
        <p:graphicFrame>
          <p:nvGraphicFramePr>
            <p:cNvPr id="2" name="Object 1">
              <a:extLst>
                <a:ext uri="{FF2B5EF4-FFF2-40B4-BE49-F238E27FC236}">
                  <a16:creationId xmlns:a16="http://schemas.microsoft.com/office/drawing/2014/main" id="{D6307308-DFFE-4798-A72E-81982C26DBA6}"/>
                </a:ext>
              </a:extLst>
            </p:cNvPr>
            <p:cNvGraphicFramePr>
              <a:graphicFrameLocks noChangeAspect="1"/>
            </p:cNvGraphicFramePr>
            <p:nvPr/>
          </p:nvGraphicFramePr>
          <p:xfrm>
            <a:off x="688975" y="1543050"/>
            <a:ext cx="5314950" cy="5314950"/>
          </p:xfrm>
          <a:graphic>
            <a:graphicData uri="http://schemas.openxmlformats.org/presentationml/2006/ole">
              <mc:AlternateContent xmlns:mc="http://schemas.openxmlformats.org/markup-compatibility/2006">
                <mc:Choice xmlns:v="urn:schemas-microsoft-com:vml" Requires="v">
                  <p:oleObj spid="_x0000_s25872" name="Acrobat Document" r:id="rId4" imgW="5314765" imgH="5314950" progId="AcroExch.Document.DC">
                    <p:embed/>
                  </p:oleObj>
                </mc:Choice>
                <mc:Fallback>
                  <p:oleObj name="Acrobat Document" r:id="rId4" imgW="5314765" imgH="5314950" progId="AcroExch.Document.DC">
                    <p:embed/>
                    <p:pic>
                      <p:nvPicPr>
                        <p:cNvPr id="2" name="Object 1">
                          <a:extLst>
                            <a:ext uri="{FF2B5EF4-FFF2-40B4-BE49-F238E27FC236}">
                              <a16:creationId xmlns:a16="http://schemas.microsoft.com/office/drawing/2014/main" id="{D6307308-DFFE-4798-A72E-81982C26DBA6}"/>
                            </a:ext>
                          </a:extLst>
                        </p:cNvPr>
                        <p:cNvPicPr/>
                        <p:nvPr/>
                      </p:nvPicPr>
                      <p:blipFill>
                        <a:blip r:embed="rId5"/>
                        <a:stretch>
                          <a:fillRect/>
                        </a:stretch>
                      </p:blipFill>
                      <p:spPr>
                        <a:xfrm>
                          <a:off x="688975" y="1543050"/>
                          <a:ext cx="5314950" cy="53149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9992CAA1-0B59-48EF-A7ED-C0D831AF574D}"/>
                </a:ext>
              </a:extLst>
            </p:cNvPr>
            <p:cNvGraphicFramePr>
              <a:graphicFrameLocks noChangeAspect="1"/>
            </p:cNvGraphicFramePr>
            <p:nvPr/>
          </p:nvGraphicFramePr>
          <p:xfrm>
            <a:off x="688975" y="6858000"/>
            <a:ext cx="5314950" cy="5314950"/>
          </p:xfrm>
          <a:graphic>
            <a:graphicData uri="http://schemas.openxmlformats.org/presentationml/2006/ole">
              <mc:AlternateContent xmlns:mc="http://schemas.openxmlformats.org/markup-compatibility/2006">
                <mc:Choice xmlns:v="urn:schemas-microsoft-com:vml" Requires="v">
                  <p:oleObj spid="_x0000_s25873" name="Acrobat Document" r:id="rId6" imgW="5314765" imgH="5314950" progId="AcroExch.Document.DC">
                    <p:embed/>
                  </p:oleObj>
                </mc:Choice>
                <mc:Fallback>
                  <p:oleObj name="Acrobat Document" r:id="rId6" imgW="5314765" imgH="5314950" progId="AcroExch.Document.DC">
                    <p:embed/>
                    <p:pic>
                      <p:nvPicPr>
                        <p:cNvPr id="3" name="Object 2">
                          <a:extLst>
                            <a:ext uri="{FF2B5EF4-FFF2-40B4-BE49-F238E27FC236}">
                              <a16:creationId xmlns:a16="http://schemas.microsoft.com/office/drawing/2014/main" id="{9992CAA1-0B59-48EF-A7ED-C0D831AF574D}"/>
                            </a:ext>
                          </a:extLst>
                        </p:cNvPr>
                        <p:cNvPicPr/>
                        <p:nvPr/>
                      </p:nvPicPr>
                      <p:blipFill>
                        <a:blip r:embed="rId7"/>
                        <a:stretch>
                          <a:fillRect/>
                        </a:stretch>
                      </p:blipFill>
                      <p:spPr>
                        <a:xfrm>
                          <a:off x="688975" y="6858000"/>
                          <a:ext cx="5314950" cy="5314950"/>
                        </a:xfrm>
                        <a:prstGeom prst="rect">
                          <a:avLst/>
                        </a:prstGeom>
                      </p:spPr>
                    </p:pic>
                  </p:oleObj>
                </mc:Fallback>
              </mc:AlternateContent>
            </a:graphicData>
          </a:graphic>
        </p:graphicFrame>
      </p:grpSp>
      <p:graphicFrame>
        <p:nvGraphicFramePr>
          <p:cNvPr id="8" name="Object 7">
            <a:extLst>
              <a:ext uri="{FF2B5EF4-FFF2-40B4-BE49-F238E27FC236}">
                <a16:creationId xmlns:a16="http://schemas.microsoft.com/office/drawing/2014/main" id="{25AA5922-6D0D-456C-97C5-F54EEE75255E}"/>
              </a:ext>
            </a:extLst>
          </p:cNvPr>
          <p:cNvGraphicFramePr>
            <a:graphicFrameLocks noChangeAspect="1"/>
          </p:cNvGraphicFramePr>
          <p:nvPr/>
        </p:nvGraphicFramePr>
        <p:xfrm>
          <a:off x="5081269" y="1276351"/>
          <a:ext cx="6310632" cy="4933950"/>
        </p:xfrm>
        <a:graphic>
          <a:graphicData uri="http://schemas.openxmlformats.org/presentationml/2006/ole">
            <mc:AlternateContent xmlns:mc="http://schemas.openxmlformats.org/markup-compatibility/2006">
              <mc:Choice xmlns:v="urn:schemas-microsoft-com:vml" Requires="v">
                <p:oleObj spid="_x0000_s25874" name="Acrobat Document" r:id="rId8" imgW="5981577" imgH="4676447" progId="AcroExch.Document.DC">
                  <p:embed/>
                </p:oleObj>
              </mc:Choice>
              <mc:Fallback>
                <p:oleObj name="Acrobat Document" r:id="rId8" imgW="5981577" imgH="4676447" progId="AcroExch.Document.DC">
                  <p:embed/>
                  <p:pic>
                    <p:nvPicPr>
                      <p:cNvPr id="8" name="Object 7">
                        <a:extLst>
                          <a:ext uri="{FF2B5EF4-FFF2-40B4-BE49-F238E27FC236}">
                            <a16:creationId xmlns:a16="http://schemas.microsoft.com/office/drawing/2014/main" id="{25AA5922-6D0D-456C-97C5-F54EEE75255E}"/>
                          </a:ext>
                        </a:extLst>
                      </p:cNvPr>
                      <p:cNvPicPr/>
                      <p:nvPr/>
                    </p:nvPicPr>
                    <p:blipFill>
                      <a:blip r:embed="rId9"/>
                      <a:stretch>
                        <a:fillRect/>
                      </a:stretch>
                    </p:blipFill>
                    <p:spPr>
                      <a:xfrm>
                        <a:off x="5081269" y="1276351"/>
                        <a:ext cx="6310632" cy="493395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13CC8ED2-C2EE-4A3A-A724-882EA1A91CFB}"/>
              </a:ext>
            </a:extLst>
          </p:cNvPr>
          <p:cNvSpPr/>
          <p:nvPr/>
        </p:nvSpPr>
        <p:spPr>
          <a:xfrm>
            <a:off x="9105900" y="3276600"/>
            <a:ext cx="2076450" cy="381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47994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34440-6853-4BD6-8A24-0F1B48E4F34F}"/>
              </a:ext>
            </a:extLst>
          </p:cNvPr>
          <p:cNvSpPr>
            <a:spLocks noGrp="1"/>
          </p:cNvSpPr>
          <p:nvPr>
            <p:ph type="title"/>
          </p:nvPr>
        </p:nvSpPr>
        <p:spPr/>
        <p:txBody>
          <a:bodyPr/>
          <a:lstStyle/>
          <a:p>
            <a:r>
              <a:rPr lang="en-US" dirty="0"/>
              <a:t>Result</a:t>
            </a:r>
          </a:p>
        </p:txBody>
      </p:sp>
      <p:sp>
        <p:nvSpPr>
          <p:cNvPr id="3" name="Content Placeholder 2">
            <a:extLst>
              <a:ext uri="{FF2B5EF4-FFF2-40B4-BE49-F238E27FC236}">
                <a16:creationId xmlns:a16="http://schemas.microsoft.com/office/drawing/2014/main" id="{EF3C35BB-71DD-434E-B369-C1C0C92520C1}"/>
              </a:ext>
            </a:extLst>
          </p:cNvPr>
          <p:cNvSpPr>
            <a:spLocks noGrp="1"/>
          </p:cNvSpPr>
          <p:nvPr>
            <p:ph idx="1"/>
          </p:nvPr>
        </p:nvSpPr>
        <p:spPr>
          <a:xfrm>
            <a:off x="838200" y="1469571"/>
            <a:ext cx="10515600" cy="5192486"/>
          </a:xfrm>
        </p:spPr>
        <p:txBody>
          <a:bodyPr>
            <a:normAutofit fontScale="85000" lnSpcReduction="20000"/>
          </a:bodyPr>
          <a:lstStyle/>
          <a:p>
            <a:r>
              <a:rPr lang="en-US" b="1" dirty="0"/>
              <a:t>Datasets: </a:t>
            </a:r>
            <a:r>
              <a:rPr lang="en-US" dirty="0"/>
              <a:t>Measured data of matte Munsell color chips [</a:t>
            </a:r>
            <a:r>
              <a:rPr lang="en-US" dirty="0" err="1"/>
              <a:t>Kohonen</a:t>
            </a:r>
            <a:r>
              <a:rPr lang="en-US" dirty="0"/>
              <a:t> et al. 2006]</a:t>
            </a:r>
          </a:p>
          <a:p>
            <a:pPr lvl="1"/>
            <a:r>
              <a:rPr lang="en-US" b="1" dirty="0"/>
              <a:t>I</a:t>
            </a:r>
            <a:r>
              <a:rPr lang="en-US" dirty="0"/>
              <a:t>: 1269 measurements in [380, 800] nm w/ 1nm interval</a:t>
            </a:r>
          </a:p>
          <a:p>
            <a:pPr lvl="1"/>
            <a:r>
              <a:rPr lang="en-US" b="1" dirty="0"/>
              <a:t>II</a:t>
            </a:r>
            <a:r>
              <a:rPr lang="en-US" dirty="0"/>
              <a:t>: 1250 measurements in [400, 700] nm w/ 5nm interval</a:t>
            </a:r>
          </a:p>
          <a:p>
            <a:r>
              <a:rPr lang="en-US" b="1" dirty="0"/>
              <a:t>RGB color space</a:t>
            </a:r>
            <a:r>
              <a:rPr lang="en-US" dirty="0"/>
              <a:t>: sRGB under D64 illuminant</a:t>
            </a:r>
          </a:p>
          <a:p>
            <a:r>
              <a:rPr lang="en-US" b="1" dirty="0"/>
              <a:t>Compared methods</a:t>
            </a:r>
            <a:r>
              <a:rPr lang="en-US" dirty="0"/>
              <a:t>:</a:t>
            </a:r>
          </a:p>
          <a:p>
            <a:pPr lvl="1"/>
            <a:r>
              <a:rPr lang="en-US" dirty="0"/>
              <a:t>Smits [Smits 1999]</a:t>
            </a:r>
          </a:p>
          <a:p>
            <a:pPr lvl="1"/>
            <a:r>
              <a:rPr lang="en-US" dirty="0"/>
              <a:t>Meng et al. [Meng et al. 2015]</a:t>
            </a:r>
          </a:p>
          <a:p>
            <a:pPr lvl="1"/>
            <a:r>
              <a:rPr lang="en-US" dirty="0"/>
              <a:t>Ours: Proposed method</a:t>
            </a:r>
          </a:p>
        </p:txBody>
      </p:sp>
    </p:spTree>
    <p:extLst>
      <p:ext uri="{BB962C8B-B14F-4D97-AF65-F5344CB8AC3E}">
        <p14:creationId xmlns:p14="http://schemas.microsoft.com/office/powerpoint/2010/main" val="3930566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generated with high confidence">
            <a:extLst>
              <a:ext uri="{FF2B5EF4-FFF2-40B4-BE49-F238E27FC236}">
                <a16:creationId xmlns:a16="http://schemas.microsoft.com/office/drawing/2014/main" id="{CA8BC70A-0BB1-49DC-A958-9B2C91A3A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93"/>
            <a:ext cx="12192000" cy="6091585"/>
          </a:xfrm>
          <a:prstGeom prst="rect">
            <a:avLst/>
          </a:prstGeom>
          <a:ln>
            <a:solidFill>
              <a:schemeClr val="tx1"/>
            </a:solidFill>
          </a:ln>
        </p:spPr>
      </p:pic>
      <p:sp>
        <p:nvSpPr>
          <p:cNvPr id="9" name="TextBox 8">
            <a:extLst>
              <a:ext uri="{FF2B5EF4-FFF2-40B4-BE49-F238E27FC236}">
                <a16:creationId xmlns:a16="http://schemas.microsoft.com/office/drawing/2014/main" id="{FC79867E-75AA-4DD5-B94C-A7B515C1AD97}"/>
              </a:ext>
            </a:extLst>
          </p:cNvPr>
          <p:cNvSpPr txBox="1"/>
          <p:nvPr/>
        </p:nvSpPr>
        <p:spPr>
          <a:xfrm>
            <a:off x="800100" y="6132740"/>
            <a:ext cx="10459979" cy="584775"/>
          </a:xfrm>
          <a:prstGeom prst="rect">
            <a:avLst/>
          </a:prstGeom>
          <a:noFill/>
        </p:spPr>
        <p:txBody>
          <a:bodyPr wrap="none" rtlCol="0">
            <a:spAutoFit/>
          </a:bodyPr>
          <a:lstStyle/>
          <a:p>
            <a:r>
              <a:rPr lang="en-US" sz="3200" b="1" dirty="0">
                <a:solidFill>
                  <a:srgbClr val="0070C0"/>
                </a:solidFill>
              </a:rPr>
              <a:t>Blue</a:t>
            </a:r>
            <a:r>
              <a:rPr lang="en-US" sz="3200" dirty="0"/>
              <a:t>: Smits, </a:t>
            </a:r>
            <a:r>
              <a:rPr lang="en-US" sz="3200" b="1" dirty="0">
                <a:solidFill>
                  <a:srgbClr val="00B050"/>
                </a:solidFill>
              </a:rPr>
              <a:t>Green</a:t>
            </a:r>
            <a:r>
              <a:rPr lang="en-US" sz="3200" dirty="0"/>
              <a:t>: Meng et al.,  </a:t>
            </a:r>
            <a:r>
              <a:rPr lang="en-US" sz="3200" b="1" dirty="0">
                <a:solidFill>
                  <a:srgbClr val="FF0000"/>
                </a:solidFill>
              </a:rPr>
              <a:t>Red</a:t>
            </a:r>
            <a:r>
              <a:rPr lang="en-US" sz="3200" dirty="0"/>
              <a:t>: Ours, </a:t>
            </a:r>
            <a:r>
              <a:rPr lang="en-US" sz="3200" b="1" dirty="0"/>
              <a:t>Dotted</a:t>
            </a:r>
            <a:r>
              <a:rPr lang="en-US" sz="3200" dirty="0"/>
              <a:t>: Reference</a:t>
            </a:r>
          </a:p>
        </p:txBody>
      </p:sp>
    </p:spTree>
    <p:extLst>
      <p:ext uri="{BB962C8B-B14F-4D97-AF65-F5344CB8AC3E}">
        <p14:creationId xmlns:p14="http://schemas.microsoft.com/office/powerpoint/2010/main" val="1404370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E2A39A47-F462-40C6-A3A2-C5207E982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73993"/>
          </a:xfrm>
          <a:prstGeom prst="rect">
            <a:avLst/>
          </a:prstGeom>
          <a:ln>
            <a:solidFill>
              <a:srgbClr val="000000"/>
            </a:solidFill>
          </a:ln>
        </p:spPr>
      </p:pic>
      <p:sp>
        <p:nvSpPr>
          <p:cNvPr id="5" name="TextBox 4">
            <a:extLst>
              <a:ext uri="{FF2B5EF4-FFF2-40B4-BE49-F238E27FC236}">
                <a16:creationId xmlns:a16="http://schemas.microsoft.com/office/drawing/2014/main" id="{7FAB6F40-6C9C-4C64-BA6F-D77F00A36708}"/>
              </a:ext>
            </a:extLst>
          </p:cNvPr>
          <p:cNvSpPr txBox="1"/>
          <p:nvPr/>
        </p:nvSpPr>
        <p:spPr>
          <a:xfrm>
            <a:off x="800100" y="6132740"/>
            <a:ext cx="10459979" cy="584775"/>
          </a:xfrm>
          <a:prstGeom prst="rect">
            <a:avLst/>
          </a:prstGeom>
          <a:noFill/>
        </p:spPr>
        <p:txBody>
          <a:bodyPr wrap="none" rtlCol="0">
            <a:spAutoFit/>
          </a:bodyPr>
          <a:lstStyle/>
          <a:p>
            <a:r>
              <a:rPr lang="en-US" sz="3200" b="1" dirty="0">
                <a:solidFill>
                  <a:srgbClr val="0070C0"/>
                </a:solidFill>
              </a:rPr>
              <a:t>Blue</a:t>
            </a:r>
            <a:r>
              <a:rPr lang="en-US" sz="3200" dirty="0"/>
              <a:t>: Smits, </a:t>
            </a:r>
            <a:r>
              <a:rPr lang="en-US" sz="3200" b="1" dirty="0">
                <a:solidFill>
                  <a:srgbClr val="00B050"/>
                </a:solidFill>
              </a:rPr>
              <a:t>Green</a:t>
            </a:r>
            <a:r>
              <a:rPr lang="en-US" sz="3200" dirty="0"/>
              <a:t>: Meng et al.,  </a:t>
            </a:r>
            <a:r>
              <a:rPr lang="en-US" sz="3200" b="1" dirty="0">
                <a:solidFill>
                  <a:srgbClr val="FF0000"/>
                </a:solidFill>
              </a:rPr>
              <a:t>Red</a:t>
            </a:r>
            <a:r>
              <a:rPr lang="en-US" sz="3200" dirty="0"/>
              <a:t>: Ours, </a:t>
            </a:r>
            <a:r>
              <a:rPr lang="en-US" sz="3200" b="1" dirty="0"/>
              <a:t>Dotted</a:t>
            </a:r>
            <a:r>
              <a:rPr lang="en-US" sz="3200" dirty="0"/>
              <a:t>: Reference</a:t>
            </a:r>
          </a:p>
        </p:txBody>
      </p:sp>
    </p:spTree>
    <p:extLst>
      <p:ext uri="{BB962C8B-B14F-4D97-AF65-F5344CB8AC3E}">
        <p14:creationId xmlns:p14="http://schemas.microsoft.com/office/powerpoint/2010/main" val="250441356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9E20-3B02-48EC-ADAE-8C008C755833}"/>
              </a:ext>
            </a:extLst>
          </p:cNvPr>
          <p:cNvSpPr>
            <a:spLocks noGrp="1"/>
          </p:cNvSpPr>
          <p:nvPr>
            <p:ph type="title"/>
          </p:nvPr>
        </p:nvSpPr>
        <p:spPr/>
        <p:txBody>
          <a:bodyPr/>
          <a:lstStyle/>
          <a:p>
            <a:r>
              <a:rPr lang="en-US" dirty="0"/>
              <a:t>Reconstruction error</a:t>
            </a:r>
          </a:p>
        </p:txBody>
      </p:sp>
      <p:graphicFrame>
        <p:nvGraphicFramePr>
          <p:cNvPr id="6" name="Table 5">
            <a:extLst>
              <a:ext uri="{FF2B5EF4-FFF2-40B4-BE49-F238E27FC236}">
                <a16:creationId xmlns:a16="http://schemas.microsoft.com/office/drawing/2014/main" id="{0C2819FF-B420-4660-A1FE-AECB076C2021}"/>
              </a:ext>
            </a:extLst>
          </p:cNvPr>
          <p:cNvGraphicFramePr>
            <a:graphicFrameLocks noGrp="1"/>
          </p:cNvGraphicFramePr>
          <p:nvPr>
            <p:extLst>
              <p:ext uri="{D42A27DB-BD31-4B8C-83A1-F6EECF244321}">
                <p14:modId xmlns:p14="http://schemas.microsoft.com/office/powerpoint/2010/main" val="247560618"/>
              </p:ext>
            </p:extLst>
          </p:nvPr>
        </p:nvGraphicFramePr>
        <p:xfrm>
          <a:off x="911335" y="1869618"/>
          <a:ext cx="10369332" cy="2971800"/>
        </p:xfrm>
        <a:graphic>
          <a:graphicData uri="http://schemas.openxmlformats.org/drawingml/2006/table">
            <a:tbl>
              <a:tblPr firstRow="1" bandRow="1">
                <a:tableStyleId>{F2DE63D5-997A-4646-A377-4702673A728D}</a:tableStyleId>
              </a:tblPr>
              <a:tblGrid>
                <a:gridCol w="2592333">
                  <a:extLst>
                    <a:ext uri="{9D8B030D-6E8A-4147-A177-3AD203B41FA5}">
                      <a16:colId xmlns:a16="http://schemas.microsoft.com/office/drawing/2014/main" val="2821291712"/>
                    </a:ext>
                  </a:extLst>
                </a:gridCol>
                <a:gridCol w="2592333">
                  <a:extLst>
                    <a:ext uri="{9D8B030D-6E8A-4147-A177-3AD203B41FA5}">
                      <a16:colId xmlns:a16="http://schemas.microsoft.com/office/drawing/2014/main" val="1893550228"/>
                    </a:ext>
                  </a:extLst>
                </a:gridCol>
                <a:gridCol w="2592333">
                  <a:extLst>
                    <a:ext uri="{9D8B030D-6E8A-4147-A177-3AD203B41FA5}">
                      <a16:colId xmlns:a16="http://schemas.microsoft.com/office/drawing/2014/main" val="2789154749"/>
                    </a:ext>
                  </a:extLst>
                </a:gridCol>
                <a:gridCol w="2592333">
                  <a:extLst>
                    <a:ext uri="{9D8B030D-6E8A-4147-A177-3AD203B41FA5}">
                      <a16:colId xmlns:a16="http://schemas.microsoft.com/office/drawing/2014/main" val="801159209"/>
                    </a:ext>
                  </a:extLst>
                </a:gridCol>
              </a:tblGrid>
              <a:tr h="742950">
                <a:tc>
                  <a:txBody>
                    <a:bodyPr/>
                    <a:lstStyle/>
                    <a:p>
                      <a:pPr algn="ctr"/>
                      <a:r>
                        <a:rPr lang="en-US" sz="3200" dirty="0"/>
                        <a:t>Method</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Mean error</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Median error</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Max error</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958196"/>
                  </a:ext>
                </a:extLst>
              </a:tr>
              <a:tr h="742950">
                <a:tc>
                  <a:txBody>
                    <a:bodyPr/>
                    <a:lstStyle/>
                    <a:p>
                      <a:pPr algn="r"/>
                      <a:r>
                        <a:rPr lang="en-US" sz="3200" dirty="0"/>
                        <a:t>Smits</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b="0" i="0" u="none" strike="noStrike" kern="1200" baseline="0" dirty="0">
                          <a:solidFill>
                            <a:schemeClr val="tx1"/>
                          </a:solidFill>
                          <a:latin typeface="+mn-lt"/>
                          <a:ea typeface="+mn-ea"/>
                          <a:cs typeface="+mn-cs"/>
                        </a:rPr>
                        <a:t>0.1904</a:t>
                      </a:r>
                      <a:endParaRPr lang="en-US" sz="3200"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b="0" i="0" u="none" strike="noStrike" kern="1200" baseline="0">
                          <a:solidFill>
                            <a:schemeClr val="tx1"/>
                          </a:solidFill>
                          <a:latin typeface="+mn-lt"/>
                          <a:ea typeface="+mn-ea"/>
                          <a:cs typeface="+mn-cs"/>
                        </a:rPr>
                        <a:t>0.0819</a:t>
                      </a:r>
                      <a:endParaRPr lang="en-US" sz="3200"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b="0" i="0" u="none" strike="noStrike" kern="1200" baseline="0" dirty="0">
                          <a:solidFill>
                            <a:schemeClr val="tx1"/>
                          </a:solidFill>
                          <a:latin typeface="+mn-lt"/>
                          <a:ea typeface="+mn-ea"/>
                          <a:cs typeface="+mn-cs"/>
                        </a:rPr>
                        <a:t>1.8439</a:t>
                      </a:r>
                      <a:endParaRPr lang="en-US" sz="3200"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389744"/>
                  </a:ext>
                </a:extLst>
              </a:tr>
              <a:tr h="742950">
                <a:tc>
                  <a:txBody>
                    <a:bodyPr/>
                    <a:lstStyle/>
                    <a:p>
                      <a:pPr algn="r"/>
                      <a:r>
                        <a:rPr lang="en-US" sz="3200" dirty="0"/>
                        <a:t>Meng et al.</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3200" b="0" i="0" u="none" strike="noStrike" kern="1200" baseline="0" dirty="0">
                          <a:solidFill>
                            <a:schemeClr val="tx1"/>
                          </a:solidFill>
                          <a:latin typeface="+mn-lt"/>
                          <a:ea typeface="+mn-ea"/>
                          <a:cs typeface="+mn-cs"/>
                        </a:rPr>
                        <a:t>0.1633</a:t>
                      </a:r>
                      <a:endParaRPr lang="en-US" sz="3200"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3200" b="0" i="0" u="none" strike="noStrike" kern="1200" baseline="0" dirty="0">
                          <a:solidFill>
                            <a:schemeClr val="tx1"/>
                          </a:solidFill>
                          <a:latin typeface="+mn-lt"/>
                          <a:ea typeface="+mn-ea"/>
                          <a:cs typeface="+mn-cs"/>
                        </a:rPr>
                        <a:t>0.0710</a:t>
                      </a:r>
                      <a:endParaRPr lang="en-US" sz="3200"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3200" b="0" i="0" u="none" strike="noStrike" kern="1200" baseline="0" dirty="0">
                          <a:solidFill>
                            <a:schemeClr val="tx1"/>
                          </a:solidFill>
                          <a:latin typeface="+mn-lt"/>
                          <a:ea typeface="+mn-ea"/>
                          <a:cs typeface="+mn-cs"/>
                        </a:rPr>
                        <a:t>1.1410</a:t>
                      </a:r>
                      <a:endParaRPr lang="en-US" sz="3200"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59052215"/>
                  </a:ext>
                </a:extLst>
              </a:tr>
              <a:tr h="742950">
                <a:tc>
                  <a:txBody>
                    <a:bodyPr/>
                    <a:lstStyle/>
                    <a:p>
                      <a:pPr algn="r"/>
                      <a:r>
                        <a:rPr lang="en-US" sz="3200" dirty="0"/>
                        <a:t>Ours</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3200" b="1" i="0" u="none" strike="noStrike" kern="1200" baseline="0" dirty="0">
                          <a:solidFill>
                            <a:schemeClr val="tx1"/>
                          </a:solidFill>
                          <a:latin typeface="+mn-lt"/>
                          <a:ea typeface="+mn-ea"/>
                          <a:cs typeface="+mn-cs"/>
                        </a:rPr>
                        <a:t>0.0138</a:t>
                      </a:r>
                      <a:endParaRPr lang="en-US" sz="3200" b="1"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3200" b="1" i="0" u="none" strike="noStrike" kern="1200" baseline="0" dirty="0">
                          <a:solidFill>
                            <a:schemeClr val="tx1"/>
                          </a:solidFill>
                          <a:latin typeface="+mn-lt"/>
                          <a:ea typeface="+mn-ea"/>
                          <a:cs typeface="+mn-cs"/>
                        </a:rPr>
                        <a:t>0.0053</a:t>
                      </a:r>
                      <a:endParaRPr lang="en-US" sz="3200" b="1"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3200" b="1" i="0" u="none" strike="noStrike" kern="1200" baseline="0" dirty="0">
                          <a:solidFill>
                            <a:schemeClr val="tx1"/>
                          </a:solidFill>
                          <a:latin typeface="+mn-lt"/>
                          <a:ea typeface="+mn-ea"/>
                          <a:cs typeface="+mn-cs"/>
                        </a:rPr>
                        <a:t>0.9875</a:t>
                      </a:r>
                      <a:endParaRPr lang="en-US" sz="3200" b="1"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2568898"/>
                  </a:ext>
                </a:extLst>
              </a:tr>
            </a:tbl>
          </a:graphicData>
        </a:graphic>
      </p:graphicFrame>
      <p:sp>
        <p:nvSpPr>
          <p:cNvPr id="7" name="TextBox 6">
            <a:extLst>
              <a:ext uri="{FF2B5EF4-FFF2-40B4-BE49-F238E27FC236}">
                <a16:creationId xmlns:a16="http://schemas.microsoft.com/office/drawing/2014/main" id="{40F68581-B116-43EE-B9DC-EA0E36B00537}"/>
              </a:ext>
            </a:extLst>
          </p:cNvPr>
          <p:cNvSpPr txBox="1"/>
          <p:nvPr/>
        </p:nvSpPr>
        <p:spPr>
          <a:xfrm>
            <a:off x="3126437" y="5810087"/>
            <a:ext cx="5939126" cy="707886"/>
          </a:xfrm>
          <a:prstGeom prst="rect">
            <a:avLst/>
          </a:prstGeom>
          <a:noFill/>
        </p:spPr>
        <p:txBody>
          <a:bodyPr wrap="none" rtlCol="0">
            <a:spAutoFit/>
          </a:bodyPr>
          <a:lstStyle/>
          <a:p>
            <a:r>
              <a:rPr lang="en-US" sz="4000" dirty="0"/>
              <a:t>Reconstruction for </a:t>
            </a:r>
            <a:r>
              <a:rPr lang="en-US" sz="4000" b="1" dirty="0"/>
              <a:t>dataset I</a:t>
            </a:r>
          </a:p>
        </p:txBody>
      </p:sp>
    </p:spTree>
    <p:extLst>
      <p:ext uri="{BB962C8B-B14F-4D97-AF65-F5344CB8AC3E}">
        <p14:creationId xmlns:p14="http://schemas.microsoft.com/office/powerpoint/2010/main" val="3257191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9E20-3B02-48EC-ADAE-8C008C755833}"/>
              </a:ext>
            </a:extLst>
          </p:cNvPr>
          <p:cNvSpPr>
            <a:spLocks noGrp="1"/>
          </p:cNvSpPr>
          <p:nvPr>
            <p:ph type="title"/>
          </p:nvPr>
        </p:nvSpPr>
        <p:spPr/>
        <p:txBody>
          <a:bodyPr/>
          <a:lstStyle/>
          <a:p>
            <a:r>
              <a:rPr lang="en-US" dirty="0"/>
              <a:t>Reconstruction error</a:t>
            </a:r>
          </a:p>
        </p:txBody>
      </p:sp>
      <p:graphicFrame>
        <p:nvGraphicFramePr>
          <p:cNvPr id="6" name="Table 5">
            <a:extLst>
              <a:ext uri="{FF2B5EF4-FFF2-40B4-BE49-F238E27FC236}">
                <a16:creationId xmlns:a16="http://schemas.microsoft.com/office/drawing/2014/main" id="{0C2819FF-B420-4660-A1FE-AECB076C2021}"/>
              </a:ext>
            </a:extLst>
          </p:cNvPr>
          <p:cNvGraphicFramePr>
            <a:graphicFrameLocks noGrp="1"/>
          </p:cNvGraphicFramePr>
          <p:nvPr>
            <p:extLst>
              <p:ext uri="{D42A27DB-BD31-4B8C-83A1-F6EECF244321}">
                <p14:modId xmlns:p14="http://schemas.microsoft.com/office/powerpoint/2010/main" val="3966398060"/>
              </p:ext>
            </p:extLst>
          </p:nvPr>
        </p:nvGraphicFramePr>
        <p:xfrm>
          <a:off x="911335" y="1869618"/>
          <a:ext cx="10369332" cy="2971800"/>
        </p:xfrm>
        <a:graphic>
          <a:graphicData uri="http://schemas.openxmlformats.org/drawingml/2006/table">
            <a:tbl>
              <a:tblPr firstRow="1" bandRow="1">
                <a:tableStyleId>{F2DE63D5-997A-4646-A377-4702673A728D}</a:tableStyleId>
              </a:tblPr>
              <a:tblGrid>
                <a:gridCol w="2592333">
                  <a:extLst>
                    <a:ext uri="{9D8B030D-6E8A-4147-A177-3AD203B41FA5}">
                      <a16:colId xmlns:a16="http://schemas.microsoft.com/office/drawing/2014/main" val="2821291712"/>
                    </a:ext>
                  </a:extLst>
                </a:gridCol>
                <a:gridCol w="2592333">
                  <a:extLst>
                    <a:ext uri="{9D8B030D-6E8A-4147-A177-3AD203B41FA5}">
                      <a16:colId xmlns:a16="http://schemas.microsoft.com/office/drawing/2014/main" val="1893550228"/>
                    </a:ext>
                  </a:extLst>
                </a:gridCol>
                <a:gridCol w="2592333">
                  <a:extLst>
                    <a:ext uri="{9D8B030D-6E8A-4147-A177-3AD203B41FA5}">
                      <a16:colId xmlns:a16="http://schemas.microsoft.com/office/drawing/2014/main" val="2789154749"/>
                    </a:ext>
                  </a:extLst>
                </a:gridCol>
                <a:gridCol w="2592333">
                  <a:extLst>
                    <a:ext uri="{9D8B030D-6E8A-4147-A177-3AD203B41FA5}">
                      <a16:colId xmlns:a16="http://schemas.microsoft.com/office/drawing/2014/main" val="801159209"/>
                    </a:ext>
                  </a:extLst>
                </a:gridCol>
              </a:tblGrid>
              <a:tr h="742950">
                <a:tc>
                  <a:txBody>
                    <a:bodyPr/>
                    <a:lstStyle/>
                    <a:p>
                      <a:pPr algn="ctr"/>
                      <a:r>
                        <a:rPr lang="en-US" sz="3200" dirty="0"/>
                        <a:t>Method</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Mean error</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Median error</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Max error</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958196"/>
                  </a:ext>
                </a:extLst>
              </a:tr>
              <a:tr h="742950">
                <a:tc>
                  <a:txBody>
                    <a:bodyPr/>
                    <a:lstStyle/>
                    <a:p>
                      <a:pPr algn="r"/>
                      <a:r>
                        <a:rPr lang="en-US" sz="3200" dirty="0"/>
                        <a:t>Smits</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dirty="0"/>
                        <a:t>0.1297</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dirty="0"/>
                        <a:t>0.0633</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b="0" i="0" u="none" strike="noStrike" kern="1200" baseline="0" dirty="0">
                          <a:solidFill>
                            <a:schemeClr val="tx1"/>
                          </a:solidFill>
                          <a:latin typeface="+mn-lt"/>
                          <a:ea typeface="+mn-ea"/>
                          <a:cs typeface="+mn-cs"/>
                        </a:rPr>
                        <a:t>1.1825</a:t>
                      </a:r>
                      <a:endParaRPr lang="en-US" sz="3200"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389744"/>
                  </a:ext>
                </a:extLst>
              </a:tr>
              <a:tr h="742950">
                <a:tc>
                  <a:txBody>
                    <a:bodyPr/>
                    <a:lstStyle/>
                    <a:p>
                      <a:pPr algn="r"/>
                      <a:r>
                        <a:rPr lang="en-US" sz="3200" dirty="0"/>
                        <a:t>Meng et al.</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3200" b="0" i="0" u="none" strike="noStrike" kern="1200" baseline="0" dirty="0">
                          <a:solidFill>
                            <a:schemeClr val="tx1"/>
                          </a:solidFill>
                          <a:latin typeface="+mn-lt"/>
                          <a:ea typeface="+mn-ea"/>
                          <a:cs typeface="+mn-cs"/>
                        </a:rPr>
                        <a:t>0.1566</a:t>
                      </a:r>
                      <a:endParaRPr lang="en-US" sz="3200"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3200" b="0" i="0" u="none" strike="noStrike" kern="1200" baseline="0" dirty="0">
                          <a:solidFill>
                            <a:schemeClr val="tx1"/>
                          </a:solidFill>
                          <a:latin typeface="+mn-lt"/>
                          <a:ea typeface="+mn-ea"/>
                          <a:cs typeface="+mn-cs"/>
                        </a:rPr>
                        <a:t> 0.0985</a:t>
                      </a:r>
                      <a:endParaRPr lang="en-US" sz="3200"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3200" b="0" i="0" u="none" strike="noStrike" kern="1200" baseline="0" dirty="0">
                          <a:solidFill>
                            <a:schemeClr val="tx1"/>
                          </a:solidFill>
                          <a:latin typeface="+mn-lt"/>
                          <a:ea typeface="+mn-ea"/>
                          <a:cs typeface="+mn-cs"/>
                        </a:rPr>
                        <a:t> 1.0305</a:t>
                      </a:r>
                      <a:endParaRPr lang="en-US" sz="3200"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59052215"/>
                  </a:ext>
                </a:extLst>
              </a:tr>
              <a:tr h="742950">
                <a:tc>
                  <a:txBody>
                    <a:bodyPr/>
                    <a:lstStyle/>
                    <a:p>
                      <a:pPr algn="r"/>
                      <a:r>
                        <a:rPr lang="en-US" sz="3200" dirty="0"/>
                        <a:t>Ours</a:t>
                      </a:r>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3200" b="1" i="0" u="none" strike="noStrike" kern="1200" baseline="0" dirty="0">
                          <a:solidFill>
                            <a:schemeClr val="tx1"/>
                          </a:solidFill>
                          <a:latin typeface="+mn-lt"/>
                          <a:ea typeface="+mn-ea"/>
                          <a:cs typeface="+mn-cs"/>
                        </a:rPr>
                        <a:t>0.0022</a:t>
                      </a:r>
                      <a:endParaRPr lang="en-US" sz="3200" b="1"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3200" b="1" i="0" u="none" strike="noStrike" kern="1200" baseline="0" dirty="0">
                          <a:solidFill>
                            <a:schemeClr val="tx1"/>
                          </a:solidFill>
                          <a:latin typeface="+mn-lt"/>
                          <a:ea typeface="+mn-ea"/>
                          <a:cs typeface="+mn-cs"/>
                        </a:rPr>
                        <a:t> 0.0012</a:t>
                      </a:r>
                      <a:endParaRPr lang="en-US" sz="3200" b="1"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3200" b="1" i="0" u="none" strike="noStrike" kern="1200" baseline="0" dirty="0">
                          <a:solidFill>
                            <a:schemeClr val="tx1"/>
                          </a:solidFill>
                          <a:latin typeface="+mn-lt"/>
                          <a:ea typeface="+mn-ea"/>
                          <a:cs typeface="+mn-cs"/>
                        </a:rPr>
                        <a:t> 0.0220</a:t>
                      </a:r>
                      <a:endParaRPr lang="en-US" sz="3200" b="1" dirty="0"/>
                    </a:p>
                  </a:txBody>
                  <a:tcPr marL="125051" marR="125051" marT="62526" marB="625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2568898"/>
                  </a:ext>
                </a:extLst>
              </a:tr>
            </a:tbl>
          </a:graphicData>
        </a:graphic>
      </p:graphicFrame>
      <p:sp>
        <p:nvSpPr>
          <p:cNvPr id="7" name="TextBox 6">
            <a:extLst>
              <a:ext uri="{FF2B5EF4-FFF2-40B4-BE49-F238E27FC236}">
                <a16:creationId xmlns:a16="http://schemas.microsoft.com/office/drawing/2014/main" id="{40F68581-B116-43EE-B9DC-EA0E36B00537}"/>
              </a:ext>
            </a:extLst>
          </p:cNvPr>
          <p:cNvSpPr txBox="1"/>
          <p:nvPr/>
        </p:nvSpPr>
        <p:spPr>
          <a:xfrm>
            <a:off x="3126437" y="5810087"/>
            <a:ext cx="6125588" cy="707886"/>
          </a:xfrm>
          <a:prstGeom prst="rect">
            <a:avLst/>
          </a:prstGeom>
          <a:noFill/>
        </p:spPr>
        <p:txBody>
          <a:bodyPr wrap="none" rtlCol="0">
            <a:spAutoFit/>
          </a:bodyPr>
          <a:lstStyle/>
          <a:p>
            <a:r>
              <a:rPr lang="en-US" sz="4000" dirty="0"/>
              <a:t>Reconstruction for </a:t>
            </a:r>
            <a:r>
              <a:rPr lang="en-US" sz="4000" b="1" dirty="0"/>
              <a:t>dataset II</a:t>
            </a:r>
          </a:p>
        </p:txBody>
      </p:sp>
    </p:spTree>
    <p:extLst>
      <p:ext uri="{BB962C8B-B14F-4D97-AF65-F5344CB8AC3E}">
        <p14:creationId xmlns:p14="http://schemas.microsoft.com/office/powerpoint/2010/main" val="945666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3AB802FC-504A-4653-9154-FA4546D1D52A}"/>
              </a:ext>
            </a:extLst>
          </p:cNvPr>
          <p:cNvGraphicFramePr>
            <a:graphicFrameLocks noChangeAspect="1"/>
          </p:cNvGraphicFramePr>
          <p:nvPr>
            <p:extLst>
              <p:ext uri="{D42A27DB-BD31-4B8C-83A1-F6EECF244321}">
                <p14:modId xmlns:p14="http://schemas.microsoft.com/office/powerpoint/2010/main" val="1530044500"/>
              </p:ext>
            </p:extLst>
          </p:nvPr>
        </p:nvGraphicFramePr>
        <p:xfrm>
          <a:off x="-5442" y="1436914"/>
          <a:ext cx="12197442" cy="4065814"/>
        </p:xfrm>
        <a:graphic>
          <a:graphicData uri="http://schemas.openxmlformats.org/presentationml/2006/ole">
            <mc:AlternateContent xmlns:mc="http://schemas.openxmlformats.org/markup-compatibility/2006">
              <mc:Choice xmlns:v="urn:schemas-microsoft-com:vml" Requires="v">
                <p:oleObj spid="_x0000_s6595" name="Acrobat Document" r:id="rId4" imgW="7972148" imgH="2657475" progId="AcroExch.Document.DC">
                  <p:embed/>
                </p:oleObj>
              </mc:Choice>
              <mc:Fallback>
                <p:oleObj name="Acrobat Document" r:id="rId4" imgW="7972148" imgH="2657475" progId="AcroExch.Document.DC">
                  <p:embed/>
                  <p:pic>
                    <p:nvPicPr>
                      <p:cNvPr id="0" name=""/>
                      <p:cNvPicPr/>
                      <p:nvPr/>
                    </p:nvPicPr>
                    <p:blipFill>
                      <a:blip r:embed="rId5"/>
                      <a:stretch>
                        <a:fillRect/>
                      </a:stretch>
                    </p:blipFill>
                    <p:spPr>
                      <a:xfrm>
                        <a:off x="-5442" y="1436914"/>
                        <a:ext cx="12197442" cy="4065814"/>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7C5538DF-AF26-4AFF-8EFA-2F595F7DE526}"/>
              </a:ext>
            </a:extLst>
          </p:cNvPr>
          <p:cNvSpPr txBox="1"/>
          <p:nvPr/>
        </p:nvSpPr>
        <p:spPr>
          <a:xfrm>
            <a:off x="114300" y="4794842"/>
            <a:ext cx="1319592" cy="707886"/>
          </a:xfrm>
          <a:prstGeom prst="rect">
            <a:avLst/>
          </a:prstGeom>
          <a:noFill/>
        </p:spPr>
        <p:txBody>
          <a:bodyPr wrap="none" rtlCol="0">
            <a:spAutoFit/>
          </a:bodyPr>
          <a:lstStyle/>
          <a:p>
            <a:r>
              <a:rPr lang="en-US" sz="4000" dirty="0">
                <a:effectLst>
                  <a:glow rad="63500">
                    <a:schemeClr val="bg1"/>
                  </a:glow>
                </a:effectLst>
              </a:rPr>
              <a:t>Smits</a:t>
            </a:r>
          </a:p>
        </p:txBody>
      </p:sp>
    </p:spTree>
    <p:extLst>
      <p:ext uri="{BB962C8B-B14F-4D97-AF65-F5344CB8AC3E}">
        <p14:creationId xmlns:p14="http://schemas.microsoft.com/office/powerpoint/2010/main" val="291092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CE436A2-D19F-47DB-AD42-5393C696442C}"/>
              </a:ext>
            </a:extLst>
          </p:cNvPr>
          <p:cNvGraphicFramePr>
            <a:graphicFrameLocks noChangeAspect="1"/>
          </p:cNvGraphicFramePr>
          <p:nvPr>
            <p:extLst>
              <p:ext uri="{D42A27DB-BD31-4B8C-83A1-F6EECF244321}">
                <p14:modId xmlns:p14="http://schemas.microsoft.com/office/powerpoint/2010/main" val="3063707873"/>
              </p:ext>
            </p:extLst>
          </p:nvPr>
        </p:nvGraphicFramePr>
        <p:xfrm>
          <a:off x="-5442" y="1436914"/>
          <a:ext cx="12197442" cy="4065814"/>
        </p:xfrm>
        <a:graphic>
          <a:graphicData uri="http://schemas.openxmlformats.org/presentationml/2006/ole">
            <mc:AlternateContent xmlns:mc="http://schemas.openxmlformats.org/markup-compatibility/2006">
              <mc:Choice xmlns:v="urn:schemas-microsoft-com:vml" Requires="v">
                <p:oleObj spid="_x0000_s7604" name="Acrobat Document" r:id="rId4" imgW="7972148" imgH="2657475" progId="AcroExch.Document.DC">
                  <p:embed/>
                </p:oleObj>
              </mc:Choice>
              <mc:Fallback>
                <p:oleObj name="Acrobat Document" r:id="rId4" imgW="7972148" imgH="2657475" progId="AcroExch.Document.DC">
                  <p:embed/>
                  <p:pic>
                    <p:nvPicPr>
                      <p:cNvPr id="9" name="Object 8">
                        <a:extLst>
                          <a:ext uri="{FF2B5EF4-FFF2-40B4-BE49-F238E27FC236}">
                            <a16:creationId xmlns:a16="http://schemas.microsoft.com/office/drawing/2014/main" id="{1E7BEEA0-6B68-45A8-97D1-24F53D400A5D}"/>
                          </a:ext>
                        </a:extLst>
                      </p:cNvPr>
                      <p:cNvPicPr/>
                      <p:nvPr/>
                    </p:nvPicPr>
                    <p:blipFill>
                      <a:blip r:embed="rId5"/>
                      <a:stretch>
                        <a:fillRect/>
                      </a:stretch>
                    </p:blipFill>
                    <p:spPr>
                      <a:xfrm>
                        <a:off x="-5442" y="1436914"/>
                        <a:ext cx="12197442" cy="4065814"/>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1223796-840E-4B04-8196-C3331D5610CB}"/>
              </a:ext>
            </a:extLst>
          </p:cNvPr>
          <p:cNvSpPr txBox="1"/>
          <p:nvPr/>
        </p:nvSpPr>
        <p:spPr>
          <a:xfrm>
            <a:off x="114300" y="4794842"/>
            <a:ext cx="1319592" cy="707886"/>
          </a:xfrm>
          <a:prstGeom prst="rect">
            <a:avLst/>
          </a:prstGeom>
          <a:noFill/>
        </p:spPr>
        <p:txBody>
          <a:bodyPr wrap="none" rtlCol="0">
            <a:spAutoFit/>
          </a:bodyPr>
          <a:lstStyle/>
          <a:p>
            <a:r>
              <a:rPr lang="en-US" sz="4000" dirty="0">
                <a:effectLst>
                  <a:glow rad="63500">
                    <a:schemeClr val="bg1"/>
                  </a:glow>
                </a:effectLst>
              </a:rPr>
              <a:t>Smits</a:t>
            </a:r>
          </a:p>
        </p:txBody>
      </p:sp>
      <p:grpSp>
        <p:nvGrpSpPr>
          <p:cNvPr id="8" name="Group 7">
            <a:extLst>
              <a:ext uri="{FF2B5EF4-FFF2-40B4-BE49-F238E27FC236}">
                <a16:creationId xmlns:a16="http://schemas.microsoft.com/office/drawing/2014/main" id="{DBEC7BB2-EE7B-48DC-AB3C-0677C5E8789A}"/>
              </a:ext>
            </a:extLst>
          </p:cNvPr>
          <p:cNvGrpSpPr/>
          <p:nvPr/>
        </p:nvGrpSpPr>
        <p:grpSpPr>
          <a:xfrm>
            <a:off x="11441706" y="1716646"/>
            <a:ext cx="705642" cy="3506350"/>
            <a:chOff x="11441706" y="1716646"/>
            <a:chExt cx="705642" cy="3506350"/>
          </a:xfrm>
        </p:grpSpPr>
        <p:pic>
          <p:nvPicPr>
            <p:cNvPr id="5" name="Picture 4" descr="A close up of a logo&#10;&#10;Description generated with high confidence">
              <a:extLst>
                <a:ext uri="{FF2B5EF4-FFF2-40B4-BE49-F238E27FC236}">
                  <a16:creationId xmlns:a16="http://schemas.microsoft.com/office/drawing/2014/main" id="{2980E41D-EA28-4E49-B330-99F89091D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3754" y="2301421"/>
              <a:ext cx="261546" cy="2336800"/>
            </a:xfrm>
            <a:prstGeom prst="rect">
              <a:avLst/>
            </a:prstGeom>
            <a:effectLst>
              <a:glow rad="63500">
                <a:schemeClr val="bg1"/>
              </a:glow>
            </a:effectLst>
          </p:spPr>
        </p:pic>
        <p:sp>
          <p:nvSpPr>
            <p:cNvPr id="6" name="TextBox 5">
              <a:extLst>
                <a:ext uri="{FF2B5EF4-FFF2-40B4-BE49-F238E27FC236}">
                  <a16:creationId xmlns:a16="http://schemas.microsoft.com/office/drawing/2014/main" id="{B97265AB-24BE-410D-913C-468CA48A6ABB}"/>
                </a:ext>
              </a:extLst>
            </p:cNvPr>
            <p:cNvSpPr txBox="1"/>
            <p:nvPr/>
          </p:nvSpPr>
          <p:spPr>
            <a:xfrm>
              <a:off x="11441706" y="4638221"/>
              <a:ext cx="705642" cy="584775"/>
            </a:xfrm>
            <a:prstGeom prst="rect">
              <a:avLst/>
            </a:prstGeom>
            <a:noFill/>
          </p:spPr>
          <p:txBody>
            <a:bodyPr wrap="none" rtlCol="0">
              <a:spAutoFit/>
            </a:bodyPr>
            <a:lstStyle/>
            <a:p>
              <a:r>
                <a:rPr lang="en-US" sz="3200" dirty="0">
                  <a:effectLst>
                    <a:glow rad="63500">
                      <a:schemeClr val="bg1"/>
                    </a:glow>
                  </a:effectLst>
                </a:rPr>
                <a:t>0.0</a:t>
              </a:r>
            </a:p>
          </p:txBody>
        </p:sp>
        <p:sp>
          <p:nvSpPr>
            <p:cNvPr id="7" name="TextBox 6">
              <a:extLst>
                <a:ext uri="{FF2B5EF4-FFF2-40B4-BE49-F238E27FC236}">
                  <a16:creationId xmlns:a16="http://schemas.microsoft.com/office/drawing/2014/main" id="{791CE667-3C62-462B-B5B0-F4932A696405}"/>
                </a:ext>
              </a:extLst>
            </p:cNvPr>
            <p:cNvSpPr txBox="1"/>
            <p:nvPr/>
          </p:nvSpPr>
          <p:spPr>
            <a:xfrm>
              <a:off x="11441706" y="1716646"/>
              <a:ext cx="705642" cy="584775"/>
            </a:xfrm>
            <a:prstGeom prst="rect">
              <a:avLst/>
            </a:prstGeom>
            <a:noFill/>
          </p:spPr>
          <p:txBody>
            <a:bodyPr wrap="none" rtlCol="0">
              <a:spAutoFit/>
            </a:bodyPr>
            <a:lstStyle/>
            <a:p>
              <a:r>
                <a:rPr lang="en-US" sz="3200" dirty="0">
                  <a:effectLst>
                    <a:glow rad="63500">
                      <a:schemeClr val="bg1"/>
                    </a:glow>
                  </a:effectLst>
                </a:rPr>
                <a:t>1.0</a:t>
              </a:r>
            </a:p>
          </p:txBody>
        </p:sp>
      </p:grpSp>
      <p:sp>
        <p:nvSpPr>
          <p:cNvPr id="9" name="TextBox 8">
            <a:extLst>
              <a:ext uri="{FF2B5EF4-FFF2-40B4-BE49-F238E27FC236}">
                <a16:creationId xmlns:a16="http://schemas.microsoft.com/office/drawing/2014/main" id="{907D1CCA-44D7-426C-859E-793F3E766C39}"/>
              </a:ext>
            </a:extLst>
          </p:cNvPr>
          <p:cNvSpPr txBox="1"/>
          <p:nvPr/>
        </p:nvSpPr>
        <p:spPr>
          <a:xfrm>
            <a:off x="114300" y="1502012"/>
            <a:ext cx="2917530" cy="707886"/>
          </a:xfrm>
          <a:prstGeom prst="rect">
            <a:avLst/>
          </a:prstGeom>
          <a:noFill/>
        </p:spPr>
        <p:txBody>
          <a:bodyPr wrap="none" rtlCol="0">
            <a:spAutoFit/>
          </a:bodyPr>
          <a:lstStyle/>
          <a:p>
            <a:r>
              <a:rPr lang="en-US" sz="4000" dirty="0">
                <a:effectLst>
                  <a:glow rad="63500">
                    <a:schemeClr val="bg1"/>
                  </a:glow>
                </a:effectLst>
              </a:rPr>
              <a:t>Error: 0.2625</a:t>
            </a:r>
          </a:p>
        </p:txBody>
      </p:sp>
    </p:spTree>
    <p:extLst>
      <p:ext uri="{BB962C8B-B14F-4D97-AF65-F5344CB8AC3E}">
        <p14:creationId xmlns:p14="http://schemas.microsoft.com/office/powerpoint/2010/main" val="412092187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erim\AppData\Local\Temp\WinOSi_CUBO_Scene_BLENDER-PSOR_SPPM.png">
            <a:extLst>
              <a:ext uri="{FF2B5EF4-FFF2-40B4-BE49-F238E27FC236}">
                <a16:creationId xmlns:a16="http://schemas.microsoft.com/office/drawing/2014/main" id="{1A2A24ED-DA62-4BA7-BC69-BD66D72CE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 y="0"/>
            <a:ext cx="1219199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5">
            <a:extLst>
              <a:ext uri="{FF2B5EF4-FFF2-40B4-BE49-F238E27FC236}">
                <a16:creationId xmlns:a16="http://schemas.microsoft.com/office/drawing/2014/main" id="{D4900333-61ED-48D8-AAF8-0BCEF28A6F10}"/>
              </a:ext>
            </a:extLst>
          </p:cNvPr>
          <p:cNvSpPr txBox="1"/>
          <p:nvPr/>
        </p:nvSpPr>
        <p:spPr>
          <a:xfrm>
            <a:off x="10401702" y="6396335"/>
            <a:ext cx="1790298" cy="461665"/>
          </a:xfrm>
          <a:prstGeom prst="rect">
            <a:avLst/>
          </a:prstGeom>
          <a:noFill/>
        </p:spPr>
        <p:txBody>
          <a:bodyPr wrap="none" rtlCol="0">
            <a:spAutoFit/>
          </a:bodyPr>
          <a:lstStyle/>
          <a:p>
            <a:r>
              <a:rPr kumimoji="1" lang="en-US" altLang="ja-JP" sz="2400" dirty="0">
                <a:solidFill>
                  <a:schemeClr val="bg1"/>
                </a:solidFill>
                <a:latin typeface="+mj-lt"/>
              </a:rPr>
              <a:t>[</a:t>
            </a:r>
            <a:r>
              <a:rPr kumimoji="1" lang="en-US" altLang="ja-JP" sz="2400" dirty="0" err="1">
                <a:solidFill>
                  <a:schemeClr val="bg1"/>
                </a:solidFill>
                <a:latin typeface="+mj-lt"/>
              </a:rPr>
              <a:t>LuxRender</a:t>
            </a:r>
            <a:r>
              <a:rPr kumimoji="1" lang="en-US" altLang="ja-JP" sz="2400" dirty="0">
                <a:solidFill>
                  <a:schemeClr val="bg1"/>
                </a:solidFill>
                <a:latin typeface="+mj-lt"/>
              </a:rPr>
              <a:t>]</a:t>
            </a:r>
            <a:endParaRPr kumimoji="1" lang="ja-JP" altLang="en-US" sz="2400" dirty="0">
              <a:solidFill>
                <a:schemeClr val="bg1"/>
              </a:solidFill>
              <a:latin typeface="+mj-lt"/>
            </a:endParaRPr>
          </a:p>
        </p:txBody>
      </p:sp>
    </p:spTree>
    <p:extLst>
      <p:ext uri="{BB962C8B-B14F-4D97-AF65-F5344CB8AC3E}">
        <p14:creationId xmlns:p14="http://schemas.microsoft.com/office/powerpoint/2010/main" val="2538221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E37633B-AB26-4CE8-B34B-AB2E22D05D7C}"/>
              </a:ext>
            </a:extLst>
          </p:cNvPr>
          <p:cNvGraphicFramePr>
            <a:graphicFrameLocks noChangeAspect="1"/>
          </p:cNvGraphicFramePr>
          <p:nvPr>
            <p:extLst>
              <p:ext uri="{D42A27DB-BD31-4B8C-83A1-F6EECF244321}">
                <p14:modId xmlns:p14="http://schemas.microsoft.com/office/powerpoint/2010/main" val="933934067"/>
              </p:ext>
            </p:extLst>
          </p:nvPr>
        </p:nvGraphicFramePr>
        <p:xfrm>
          <a:off x="0" y="1436914"/>
          <a:ext cx="12197442" cy="4065814"/>
        </p:xfrm>
        <a:graphic>
          <a:graphicData uri="http://schemas.openxmlformats.org/presentationml/2006/ole">
            <mc:AlternateContent xmlns:mc="http://schemas.openxmlformats.org/markup-compatibility/2006">
              <mc:Choice xmlns:v="urn:schemas-microsoft-com:vml" Requires="v">
                <p:oleObj spid="_x0000_s8626" name="Acrobat Document" r:id="rId4" imgW="7972148" imgH="2657475" progId="AcroExch.Document.DC">
                  <p:embed/>
                </p:oleObj>
              </mc:Choice>
              <mc:Fallback>
                <p:oleObj name="Acrobat Document" r:id="rId4" imgW="7972148" imgH="2657475" progId="AcroExch.Document.DC">
                  <p:embed/>
                  <p:pic>
                    <p:nvPicPr>
                      <p:cNvPr id="0" name=""/>
                      <p:cNvPicPr/>
                      <p:nvPr/>
                    </p:nvPicPr>
                    <p:blipFill>
                      <a:blip r:embed="rId5"/>
                      <a:stretch>
                        <a:fillRect/>
                      </a:stretch>
                    </p:blipFill>
                    <p:spPr>
                      <a:xfrm>
                        <a:off x="0" y="1436914"/>
                        <a:ext cx="12197442" cy="406581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AD98060B-1975-4AB1-9DE2-711B1EF02FDB}"/>
              </a:ext>
            </a:extLst>
          </p:cNvPr>
          <p:cNvSpPr txBox="1"/>
          <p:nvPr/>
        </p:nvSpPr>
        <p:spPr>
          <a:xfrm>
            <a:off x="114300" y="4794842"/>
            <a:ext cx="2536720" cy="707886"/>
          </a:xfrm>
          <a:prstGeom prst="rect">
            <a:avLst/>
          </a:prstGeom>
          <a:noFill/>
        </p:spPr>
        <p:txBody>
          <a:bodyPr wrap="none" rtlCol="0">
            <a:spAutoFit/>
          </a:bodyPr>
          <a:lstStyle/>
          <a:p>
            <a:r>
              <a:rPr lang="en-US" sz="4000" dirty="0">
                <a:effectLst>
                  <a:glow rad="63500">
                    <a:schemeClr val="bg1"/>
                  </a:glow>
                </a:effectLst>
              </a:rPr>
              <a:t>Meng et al.</a:t>
            </a:r>
          </a:p>
        </p:txBody>
      </p:sp>
    </p:spTree>
    <p:extLst>
      <p:ext uri="{BB962C8B-B14F-4D97-AF65-F5344CB8AC3E}">
        <p14:creationId xmlns:p14="http://schemas.microsoft.com/office/powerpoint/2010/main" val="361630999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6BB993A-7187-4506-B1B3-9EBB90B4A2F5}"/>
              </a:ext>
            </a:extLst>
          </p:cNvPr>
          <p:cNvGraphicFramePr>
            <a:graphicFrameLocks noChangeAspect="1"/>
          </p:cNvGraphicFramePr>
          <p:nvPr>
            <p:extLst>
              <p:ext uri="{D42A27DB-BD31-4B8C-83A1-F6EECF244321}">
                <p14:modId xmlns:p14="http://schemas.microsoft.com/office/powerpoint/2010/main" val="1915631001"/>
              </p:ext>
            </p:extLst>
          </p:nvPr>
        </p:nvGraphicFramePr>
        <p:xfrm>
          <a:off x="0" y="1436914"/>
          <a:ext cx="12197442" cy="4065814"/>
        </p:xfrm>
        <a:graphic>
          <a:graphicData uri="http://schemas.openxmlformats.org/presentationml/2006/ole">
            <mc:AlternateContent xmlns:mc="http://schemas.openxmlformats.org/markup-compatibility/2006">
              <mc:Choice xmlns:v="urn:schemas-microsoft-com:vml" Requires="v">
                <p:oleObj spid="_x0000_s9652" name="Acrobat Document" r:id="rId4" imgW="7972148" imgH="2657475" progId="AcroExch.Document.DC">
                  <p:embed/>
                </p:oleObj>
              </mc:Choice>
              <mc:Fallback>
                <p:oleObj name="Acrobat Document" r:id="rId4" imgW="7972148" imgH="2657475" progId="AcroExch.Document.DC">
                  <p:embed/>
                  <p:pic>
                    <p:nvPicPr>
                      <p:cNvPr id="0" name=""/>
                      <p:cNvPicPr/>
                      <p:nvPr/>
                    </p:nvPicPr>
                    <p:blipFill>
                      <a:blip r:embed="rId5"/>
                      <a:stretch>
                        <a:fillRect/>
                      </a:stretch>
                    </p:blipFill>
                    <p:spPr>
                      <a:xfrm>
                        <a:off x="0" y="1436914"/>
                        <a:ext cx="12197442" cy="406581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3D9BE898-094D-4024-84DC-BBBA0200B26B}"/>
              </a:ext>
            </a:extLst>
          </p:cNvPr>
          <p:cNvSpPr txBox="1"/>
          <p:nvPr/>
        </p:nvSpPr>
        <p:spPr>
          <a:xfrm>
            <a:off x="114300" y="4794842"/>
            <a:ext cx="2536720" cy="707886"/>
          </a:xfrm>
          <a:prstGeom prst="rect">
            <a:avLst/>
          </a:prstGeom>
          <a:noFill/>
        </p:spPr>
        <p:txBody>
          <a:bodyPr wrap="none" rtlCol="0">
            <a:spAutoFit/>
          </a:bodyPr>
          <a:lstStyle/>
          <a:p>
            <a:r>
              <a:rPr lang="en-US" sz="4000" dirty="0">
                <a:effectLst>
                  <a:glow rad="63500">
                    <a:schemeClr val="bg1"/>
                  </a:glow>
                </a:effectLst>
              </a:rPr>
              <a:t>Meng et al.</a:t>
            </a:r>
          </a:p>
        </p:txBody>
      </p:sp>
      <p:grpSp>
        <p:nvGrpSpPr>
          <p:cNvPr id="5" name="Group 4">
            <a:extLst>
              <a:ext uri="{FF2B5EF4-FFF2-40B4-BE49-F238E27FC236}">
                <a16:creationId xmlns:a16="http://schemas.microsoft.com/office/drawing/2014/main" id="{39A8CA5C-DEA9-49EA-916A-9BCA912A23B6}"/>
              </a:ext>
            </a:extLst>
          </p:cNvPr>
          <p:cNvGrpSpPr/>
          <p:nvPr/>
        </p:nvGrpSpPr>
        <p:grpSpPr>
          <a:xfrm>
            <a:off x="11441706" y="1716646"/>
            <a:ext cx="705642" cy="3506350"/>
            <a:chOff x="11441706" y="1716646"/>
            <a:chExt cx="705642" cy="3506350"/>
          </a:xfrm>
        </p:grpSpPr>
        <p:pic>
          <p:nvPicPr>
            <p:cNvPr id="6" name="Picture 5" descr="A close up of a logo&#10;&#10;Description generated with high confidence">
              <a:extLst>
                <a:ext uri="{FF2B5EF4-FFF2-40B4-BE49-F238E27FC236}">
                  <a16:creationId xmlns:a16="http://schemas.microsoft.com/office/drawing/2014/main" id="{83326972-20A9-4D35-8CF5-B70913023C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3754" y="2301421"/>
              <a:ext cx="261546" cy="2336800"/>
            </a:xfrm>
            <a:prstGeom prst="rect">
              <a:avLst/>
            </a:prstGeom>
            <a:effectLst>
              <a:glow rad="63500">
                <a:schemeClr val="bg1"/>
              </a:glow>
            </a:effectLst>
          </p:spPr>
        </p:pic>
        <p:sp>
          <p:nvSpPr>
            <p:cNvPr id="7" name="TextBox 6">
              <a:extLst>
                <a:ext uri="{FF2B5EF4-FFF2-40B4-BE49-F238E27FC236}">
                  <a16:creationId xmlns:a16="http://schemas.microsoft.com/office/drawing/2014/main" id="{63DC25DC-E63E-4446-9AF3-1D00A5A44055}"/>
                </a:ext>
              </a:extLst>
            </p:cNvPr>
            <p:cNvSpPr txBox="1"/>
            <p:nvPr/>
          </p:nvSpPr>
          <p:spPr>
            <a:xfrm>
              <a:off x="11441706" y="4638221"/>
              <a:ext cx="705642" cy="584775"/>
            </a:xfrm>
            <a:prstGeom prst="rect">
              <a:avLst/>
            </a:prstGeom>
            <a:noFill/>
          </p:spPr>
          <p:txBody>
            <a:bodyPr wrap="none" rtlCol="0">
              <a:spAutoFit/>
            </a:bodyPr>
            <a:lstStyle/>
            <a:p>
              <a:r>
                <a:rPr lang="en-US" sz="3200" dirty="0">
                  <a:effectLst>
                    <a:glow rad="63500">
                      <a:schemeClr val="bg1"/>
                    </a:glow>
                  </a:effectLst>
                </a:rPr>
                <a:t>0.0</a:t>
              </a:r>
            </a:p>
          </p:txBody>
        </p:sp>
        <p:sp>
          <p:nvSpPr>
            <p:cNvPr id="8" name="TextBox 7">
              <a:extLst>
                <a:ext uri="{FF2B5EF4-FFF2-40B4-BE49-F238E27FC236}">
                  <a16:creationId xmlns:a16="http://schemas.microsoft.com/office/drawing/2014/main" id="{A177F7D9-B18C-4755-8583-65DC7F9BC8F0}"/>
                </a:ext>
              </a:extLst>
            </p:cNvPr>
            <p:cNvSpPr txBox="1"/>
            <p:nvPr/>
          </p:nvSpPr>
          <p:spPr>
            <a:xfrm>
              <a:off x="11441706" y="1716646"/>
              <a:ext cx="705642" cy="584775"/>
            </a:xfrm>
            <a:prstGeom prst="rect">
              <a:avLst/>
            </a:prstGeom>
            <a:noFill/>
          </p:spPr>
          <p:txBody>
            <a:bodyPr wrap="none" rtlCol="0">
              <a:spAutoFit/>
            </a:bodyPr>
            <a:lstStyle/>
            <a:p>
              <a:r>
                <a:rPr lang="en-US" sz="3200" dirty="0">
                  <a:effectLst>
                    <a:glow rad="63500">
                      <a:schemeClr val="bg1"/>
                    </a:glow>
                  </a:effectLst>
                </a:rPr>
                <a:t>1.0</a:t>
              </a:r>
            </a:p>
          </p:txBody>
        </p:sp>
      </p:grpSp>
      <p:sp>
        <p:nvSpPr>
          <p:cNvPr id="9" name="TextBox 8">
            <a:extLst>
              <a:ext uri="{FF2B5EF4-FFF2-40B4-BE49-F238E27FC236}">
                <a16:creationId xmlns:a16="http://schemas.microsoft.com/office/drawing/2014/main" id="{5E1790F2-1E60-427E-8286-30BEBA66849A}"/>
              </a:ext>
            </a:extLst>
          </p:cNvPr>
          <p:cNvSpPr txBox="1"/>
          <p:nvPr/>
        </p:nvSpPr>
        <p:spPr>
          <a:xfrm>
            <a:off x="114300" y="1502012"/>
            <a:ext cx="2917530" cy="707886"/>
          </a:xfrm>
          <a:prstGeom prst="rect">
            <a:avLst/>
          </a:prstGeom>
          <a:noFill/>
        </p:spPr>
        <p:txBody>
          <a:bodyPr wrap="none" rtlCol="0">
            <a:spAutoFit/>
          </a:bodyPr>
          <a:lstStyle/>
          <a:p>
            <a:r>
              <a:rPr lang="en-US" sz="4000" dirty="0">
                <a:effectLst>
                  <a:glow rad="63500">
                    <a:schemeClr val="bg1"/>
                  </a:glow>
                </a:effectLst>
              </a:rPr>
              <a:t>Error: 0.3021</a:t>
            </a:r>
          </a:p>
        </p:txBody>
      </p:sp>
    </p:spTree>
    <p:extLst>
      <p:ext uri="{BB962C8B-B14F-4D97-AF65-F5344CB8AC3E}">
        <p14:creationId xmlns:p14="http://schemas.microsoft.com/office/powerpoint/2010/main" val="239165998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D919D13-49B1-4C71-A07A-DF62A8526CCB}"/>
              </a:ext>
            </a:extLst>
          </p:cNvPr>
          <p:cNvGraphicFramePr>
            <a:graphicFrameLocks noChangeAspect="1"/>
          </p:cNvGraphicFramePr>
          <p:nvPr>
            <p:extLst>
              <p:ext uri="{D42A27DB-BD31-4B8C-83A1-F6EECF244321}">
                <p14:modId xmlns:p14="http://schemas.microsoft.com/office/powerpoint/2010/main" val="4135871631"/>
              </p:ext>
            </p:extLst>
          </p:nvPr>
        </p:nvGraphicFramePr>
        <p:xfrm>
          <a:off x="0" y="1436914"/>
          <a:ext cx="12197442" cy="4065814"/>
        </p:xfrm>
        <a:graphic>
          <a:graphicData uri="http://schemas.openxmlformats.org/presentationml/2006/ole">
            <mc:AlternateContent xmlns:mc="http://schemas.openxmlformats.org/markup-compatibility/2006">
              <mc:Choice xmlns:v="urn:schemas-microsoft-com:vml" Requires="v">
                <p:oleObj spid="_x0000_s10675" name="Acrobat Document" r:id="rId4" imgW="7972148" imgH="2657475" progId="AcroExch.Document.DC">
                  <p:embed/>
                </p:oleObj>
              </mc:Choice>
              <mc:Fallback>
                <p:oleObj name="Acrobat Document" r:id="rId4" imgW="7972148" imgH="2657475" progId="AcroExch.Document.DC">
                  <p:embed/>
                  <p:pic>
                    <p:nvPicPr>
                      <p:cNvPr id="0" name=""/>
                      <p:cNvPicPr/>
                      <p:nvPr/>
                    </p:nvPicPr>
                    <p:blipFill>
                      <a:blip r:embed="rId5"/>
                      <a:stretch>
                        <a:fillRect/>
                      </a:stretch>
                    </p:blipFill>
                    <p:spPr>
                      <a:xfrm>
                        <a:off x="0" y="1436914"/>
                        <a:ext cx="12197442" cy="406581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909C1D0C-659E-4016-A5AD-53F6CAEFF253}"/>
              </a:ext>
            </a:extLst>
          </p:cNvPr>
          <p:cNvSpPr txBox="1"/>
          <p:nvPr/>
        </p:nvSpPr>
        <p:spPr>
          <a:xfrm>
            <a:off x="114300" y="4794842"/>
            <a:ext cx="1164934" cy="707886"/>
          </a:xfrm>
          <a:prstGeom prst="rect">
            <a:avLst/>
          </a:prstGeom>
          <a:noFill/>
        </p:spPr>
        <p:txBody>
          <a:bodyPr wrap="none" rtlCol="0">
            <a:spAutoFit/>
          </a:bodyPr>
          <a:lstStyle/>
          <a:p>
            <a:r>
              <a:rPr lang="en-US" sz="4000" dirty="0">
                <a:effectLst>
                  <a:glow rad="63500">
                    <a:schemeClr val="bg1"/>
                  </a:glow>
                </a:effectLst>
              </a:rPr>
              <a:t>Ours</a:t>
            </a:r>
          </a:p>
        </p:txBody>
      </p:sp>
    </p:spTree>
    <p:extLst>
      <p:ext uri="{BB962C8B-B14F-4D97-AF65-F5344CB8AC3E}">
        <p14:creationId xmlns:p14="http://schemas.microsoft.com/office/powerpoint/2010/main" val="225576476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4952FEE6-5558-4C08-BF85-73B0C54B4F52}"/>
              </a:ext>
            </a:extLst>
          </p:cNvPr>
          <p:cNvGraphicFramePr>
            <a:graphicFrameLocks noChangeAspect="1"/>
          </p:cNvGraphicFramePr>
          <p:nvPr>
            <p:extLst>
              <p:ext uri="{D42A27DB-BD31-4B8C-83A1-F6EECF244321}">
                <p14:modId xmlns:p14="http://schemas.microsoft.com/office/powerpoint/2010/main" val="1089735056"/>
              </p:ext>
            </p:extLst>
          </p:nvPr>
        </p:nvGraphicFramePr>
        <p:xfrm>
          <a:off x="0" y="1436914"/>
          <a:ext cx="12197442" cy="4065814"/>
        </p:xfrm>
        <a:graphic>
          <a:graphicData uri="http://schemas.openxmlformats.org/presentationml/2006/ole">
            <mc:AlternateContent xmlns:mc="http://schemas.openxmlformats.org/markup-compatibility/2006">
              <mc:Choice xmlns:v="urn:schemas-microsoft-com:vml" Requires="v">
                <p:oleObj spid="_x0000_s11712" name="Acrobat Document" r:id="rId4" imgW="7972148" imgH="2657475" progId="AcroExch.Document.DC">
                  <p:embed/>
                </p:oleObj>
              </mc:Choice>
              <mc:Fallback>
                <p:oleObj name="Acrobat Document" r:id="rId4" imgW="7972148" imgH="2657475" progId="AcroExch.Document.DC">
                  <p:embed/>
                  <p:pic>
                    <p:nvPicPr>
                      <p:cNvPr id="0" name=""/>
                      <p:cNvPicPr/>
                      <p:nvPr/>
                    </p:nvPicPr>
                    <p:blipFill>
                      <a:blip r:embed="rId5"/>
                      <a:stretch>
                        <a:fillRect/>
                      </a:stretch>
                    </p:blipFill>
                    <p:spPr>
                      <a:xfrm>
                        <a:off x="0" y="1436914"/>
                        <a:ext cx="12197442" cy="406581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2952AED-3BFA-46EF-B25C-53F11050A9EB}"/>
              </a:ext>
            </a:extLst>
          </p:cNvPr>
          <p:cNvSpPr txBox="1"/>
          <p:nvPr/>
        </p:nvSpPr>
        <p:spPr>
          <a:xfrm>
            <a:off x="114300" y="4794842"/>
            <a:ext cx="1164934" cy="707886"/>
          </a:xfrm>
          <a:prstGeom prst="rect">
            <a:avLst/>
          </a:prstGeom>
          <a:noFill/>
        </p:spPr>
        <p:txBody>
          <a:bodyPr wrap="none" rtlCol="0">
            <a:spAutoFit/>
          </a:bodyPr>
          <a:lstStyle/>
          <a:p>
            <a:r>
              <a:rPr lang="en-US" sz="4000" dirty="0">
                <a:effectLst>
                  <a:glow rad="63500">
                    <a:schemeClr val="bg1"/>
                  </a:glow>
                </a:effectLst>
              </a:rPr>
              <a:t>Ours</a:t>
            </a:r>
          </a:p>
        </p:txBody>
      </p:sp>
      <p:grpSp>
        <p:nvGrpSpPr>
          <p:cNvPr id="5" name="Group 4">
            <a:extLst>
              <a:ext uri="{FF2B5EF4-FFF2-40B4-BE49-F238E27FC236}">
                <a16:creationId xmlns:a16="http://schemas.microsoft.com/office/drawing/2014/main" id="{174E1B6F-54FC-4010-8254-F89101886726}"/>
              </a:ext>
            </a:extLst>
          </p:cNvPr>
          <p:cNvGrpSpPr/>
          <p:nvPr/>
        </p:nvGrpSpPr>
        <p:grpSpPr>
          <a:xfrm>
            <a:off x="11441706" y="1716646"/>
            <a:ext cx="705642" cy="3506350"/>
            <a:chOff x="11441706" y="1716646"/>
            <a:chExt cx="705642" cy="3506350"/>
          </a:xfrm>
        </p:grpSpPr>
        <p:pic>
          <p:nvPicPr>
            <p:cNvPr id="6" name="Picture 5" descr="A close up of a logo&#10;&#10;Description generated with high confidence">
              <a:extLst>
                <a:ext uri="{FF2B5EF4-FFF2-40B4-BE49-F238E27FC236}">
                  <a16:creationId xmlns:a16="http://schemas.microsoft.com/office/drawing/2014/main" id="{FA364FD6-E2F8-4913-B20D-3405F8D086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3754" y="2301421"/>
              <a:ext cx="261546" cy="2336800"/>
            </a:xfrm>
            <a:prstGeom prst="rect">
              <a:avLst/>
            </a:prstGeom>
            <a:effectLst>
              <a:glow rad="63500">
                <a:schemeClr val="bg1"/>
              </a:glow>
            </a:effectLst>
          </p:spPr>
        </p:pic>
        <p:sp>
          <p:nvSpPr>
            <p:cNvPr id="7" name="TextBox 6">
              <a:extLst>
                <a:ext uri="{FF2B5EF4-FFF2-40B4-BE49-F238E27FC236}">
                  <a16:creationId xmlns:a16="http://schemas.microsoft.com/office/drawing/2014/main" id="{FCD1E936-5CCA-4F22-9640-AD1867BA8EE5}"/>
                </a:ext>
              </a:extLst>
            </p:cNvPr>
            <p:cNvSpPr txBox="1"/>
            <p:nvPr/>
          </p:nvSpPr>
          <p:spPr>
            <a:xfrm>
              <a:off x="11441706" y="4638221"/>
              <a:ext cx="705642" cy="584775"/>
            </a:xfrm>
            <a:prstGeom prst="rect">
              <a:avLst/>
            </a:prstGeom>
            <a:noFill/>
          </p:spPr>
          <p:txBody>
            <a:bodyPr wrap="none" rtlCol="0">
              <a:spAutoFit/>
            </a:bodyPr>
            <a:lstStyle/>
            <a:p>
              <a:r>
                <a:rPr lang="en-US" sz="3200" dirty="0">
                  <a:effectLst>
                    <a:glow rad="63500">
                      <a:schemeClr val="bg1"/>
                    </a:glow>
                  </a:effectLst>
                </a:rPr>
                <a:t>0.0</a:t>
              </a:r>
            </a:p>
          </p:txBody>
        </p:sp>
        <p:sp>
          <p:nvSpPr>
            <p:cNvPr id="8" name="TextBox 7">
              <a:extLst>
                <a:ext uri="{FF2B5EF4-FFF2-40B4-BE49-F238E27FC236}">
                  <a16:creationId xmlns:a16="http://schemas.microsoft.com/office/drawing/2014/main" id="{580CEC80-2A72-40EE-AF0A-441CE632F954}"/>
                </a:ext>
              </a:extLst>
            </p:cNvPr>
            <p:cNvSpPr txBox="1"/>
            <p:nvPr/>
          </p:nvSpPr>
          <p:spPr>
            <a:xfrm>
              <a:off x="11441706" y="1716646"/>
              <a:ext cx="705642" cy="584775"/>
            </a:xfrm>
            <a:prstGeom prst="rect">
              <a:avLst/>
            </a:prstGeom>
            <a:noFill/>
          </p:spPr>
          <p:txBody>
            <a:bodyPr wrap="none" rtlCol="0">
              <a:spAutoFit/>
            </a:bodyPr>
            <a:lstStyle/>
            <a:p>
              <a:r>
                <a:rPr lang="en-US" sz="3200" dirty="0">
                  <a:effectLst>
                    <a:glow rad="63500">
                      <a:schemeClr val="bg1"/>
                    </a:glow>
                  </a:effectLst>
                </a:rPr>
                <a:t>1.0</a:t>
              </a:r>
            </a:p>
          </p:txBody>
        </p:sp>
      </p:grpSp>
      <p:sp>
        <p:nvSpPr>
          <p:cNvPr id="9" name="TextBox 8">
            <a:extLst>
              <a:ext uri="{FF2B5EF4-FFF2-40B4-BE49-F238E27FC236}">
                <a16:creationId xmlns:a16="http://schemas.microsoft.com/office/drawing/2014/main" id="{770AED6D-DCD7-41FF-9833-D08A6099826C}"/>
              </a:ext>
            </a:extLst>
          </p:cNvPr>
          <p:cNvSpPr txBox="1"/>
          <p:nvPr/>
        </p:nvSpPr>
        <p:spPr>
          <a:xfrm>
            <a:off x="114300" y="1502012"/>
            <a:ext cx="2917530" cy="707886"/>
          </a:xfrm>
          <a:prstGeom prst="rect">
            <a:avLst/>
          </a:prstGeom>
          <a:noFill/>
        </p:spPr>
        <p:txBody>
          <a:bodyPr wrap="none" rtlCol="0">
            <a:spAutoFit/>
          </a:bodyPr>
          <a:lstStyle/>
          <a:p>
            <a:r>
              <a:rPr lang="en-US" sz="4000" dirty="0">
                <a:effectLst>
                  <a:glow rad="63500">
                    <a:schemeClr val="bg1"/>
                  </a:glow>
                </a:effectLst>
              </a:rPr>
              <a:t>Error: 0.1199</a:t>
            </a:r>
          </a:p>
        </p:txBody>
      </p:sp>
    </p:spTree>
    <p:extLst>
      <p:ext uri="{BB962C8B-B14F-4D97-AF65-F5344CB8AC3E}">
        <p14:creationId xmlns:p14="http://schemas.microsoft.com/office/powerpoint/2010/main" val="39950679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ving area with red and white furniture&#10;&#10;Description generated with very high confidence">
            <a:extLst>
              <a:ext uri="{FF2B5EF4-FFF2-40B4-BE49-F238E27FC236}">
                <a16:creationId xmlns:a16="http://schemas.microsoft.com/office/drawing/2014/main" id="{71FD49AE-00AB-44B9-941F-9F3B5052F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0745" cy="6858000"/>
          </a:xfrm>
          <a:prstGeom prst="rect">
            <a:avLst/>
          </a:prstGeom>
        </p:spPr>
      </p:pic>
      <p:sp>
        <p:nvSpPr>
          <p:cNvPr id="8" name="TextBox 7">
            <a:extLst>
              <a:ext uri="{FF2B5EF4-FFF2-40B4-BE49-F238E27FC236}">
                <a16:creationId xmlns:a16="http://schemas.microsoft.com/office/drawing/2014/main" id="{01A06492-E801-45BB-9BDB-26F0CFC3FFF1}"/>
              </a:ext>
            </a:extLst>
          </p:cNvPr>
          <p:cNvSpPr txBox="1"/>
          <p:nvPr/>
        </p:nvSpPr>
        <p:spPr>
          <a:xfrm>
            <a:off x="114300" y="6056898"/>
            <a:ext cx="1319592" cy="707886"/>
          </a:xfrm>
          <a:prstGeom prst="rect">
            <a:avLst/>
          </a:prstGeom>
          <a:noFill/>
        </p:spPr>
        <p:txBody>
          <a:bodyPr wrap="none" rtlCol="0">
            <a:spAutoFit/>
          </a:bodyPr>
          <a:lstStyle/>
          <a:p>
            <a:r>
              <a:rPr lang="en-US" sz="4000" dirty="0">
                <a:effectLst>
                  <a:glow rad="63500">
                    <a:schemeClr val="bg1"/>
                  </a:glow>
                </a:effectLst>
              </a:rPr>
              <a:t>Smits</a:t>
            </a:r>
          </a:p>
        </p:txBody>
      </p:sp>
    </p:spTree>
    <p:extLst>
      <p:ext uri="{BB962C8B-B14F-4D97-AF65-F5344CB8AC3E}">
        <p14:creationId xmlns:p14="http://schemas.microsoft.com/office/powerpoint/2010/main" val="2227237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television, laptop, monitor&#10;&#10;Description generated with very high confidence">
            <a:extLst>
              <a:ext uri="{FF2B5EF4-FFF2-40B4-BE49-F238E27FC236}">
                <a16:creationId xmlns:a16="http://schemas.microsoft.com/office/drawing/2014/main" id="{FA48229B-34DD-4626-BA11-CC3CE5236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0745" cy="6858000"/>
          </a:xfrm>
          <a:prstGeom prst="rect">
            <a:avLst/>
          </a:prstGeom>
        </p:spPr>
      </p:pic>
      <p:grpSp>
        <p:nvGrpSpPr>
          <p:cNvPr id="3" name="Group 2">
            <a:extLst>
              <a:ext uri="{FF2B5EF4-FFF2-40B4-BE49-F238E27FC236}">
                <a16:creationId xmlns:a16="http://schemas.microsoft.com/office/drawing/2014/main" id="{F20FE64A-8E70-4595-B557-B8C9377A4D4E}"/>
              </a:ext>
            </a:extLst>
          </p:cNvPr>
          <p:cNvGrpSpPr/>
          <p:nvPr/>
        </p:nvGrpSpPr>
        <p:grpSpPr>
          <a:xfrm>
            <a:off x="11441706" y="1716646"/>
            <a:ext cx="705642" cy="3506350"/>
            <a:chOff x="11441706" y="1716646"/>
            <a:chExt cx="705642" cy="3506350"/>
          </a:xfrm>
        </p:grpSpPr>
        <p:pic>
          <p:nvPicPr>
            <p:cNvPr id="4" name="Picture 3" descr="A close up of a logo&#10;&#10;Description generated with high confidence">
              <a:extLst>
                <a:ext uri="{FF2B5EF4-FFF2-40B4-BE49-F238E27FC236}">
                  <a16:creationId xmlns:a16="http://schemas.microsoft.com/office/drawing/2014/main" id="{40B602AC-4E26-43B3-A48C-B0D2BCAC5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3754" y="2301421"/>
              <a:ext cx="261546" cy="2336800"/>
            </a:xfrm>
            <a:prstGeom prst="rect">
              <a:avLst/>
            </a:prstGeom>
            <a:effectLst>
              <a:glow rad="63500">
                <a:schemeClr val="bg1"/>
              </a:glow>
            </a:effectLst>
          </p:spPr>
        </p:pic>
        <p:sp>
          <p:nvSpPr>
            <p:cNvPr id="5" name="TextBox 4">
              <a:extLst>
                <a:ext uri="{FF2B5EF4-FFF2-40B4-BE49-F238E27FC236}">
                  <a16:creationId xmlns:a16="http://schemas.microsoft.com/office/drawing/2014/main" id="{BEC66AC5-0EBC-491D-931F-5D79A62DBC40}"/>
                </a:ext>
              </a:extLst>
            </p:cNvPr>
            <p:cNvSpPr txBox="1"/>
            <p:nvPr/>
          </p:nvSpPr>
          <p:spPr>
            <a:xfrm>
              <a:off x="11441706" y="4638221"/>
              <a:ext cx="705642" cy="584775"/>
            </a:xfrm>
            <a:prstGeom prst="rect">
              <a:avLst/>
            </a:prstGeom>
            <a:noFill/>
          </p:spPr>
          <p:txBody>
            <a:bodyPr wrap="none" rtlCol="0">
              <a:spAutoFit/>
            </a:bodyPr>
            <a:lstStyle/>
            <a:p>
              <a:r>
                <a:rPr lang="en-US" sz="3200" dirty="0">
                  <a:effectLst>
                    <a:glow rad="63500">
                      <a:schemeClr val="bg1"/>
                    </a:glow>
                  </a:effectLst>
                </a:rPr>
                <a:t>0.0</a:t>
              </a:r>
            </a:p>
          </p:txBody>
        </p:sp>
        <p:sp>
          <p:nvSpPr>
            <p:cNvPr id="6" name="TextBox 5">
              <a:extLst>
                <a:ext uri="{FF2B5EF4-FFF2-40B4-BE49-F238E27FC236}">
                  <a16:creationId xmlns:a16="http://schemas.microsoft.com/office/drawing/2014/main" id="{36FBD080-0299-4441-A793-3D14B504EAF7}"/>
                </a:ext>
              </a:extLst>
            </p:cNvPr>
            <p:cNvSpPr txBox="1"/>
            <p:nvPr/>
          </p:nvSpPr>
          <p:spPr>
            <a:xfrm>
              <a:off x="11441706" y="1716646"/>
              <a:ext cx="705642" cy="584775"/>
            </a:xfrm>
            <a:prstGeom prst="rect">
              <a:avLst/>
            </a:prstGeom>
            <a:noFill/>
          </p:spPr>
          <p:txBody>
            <a:bodyPr wrap="none" rtlCol="0">
              <a:spAutoFit/>
            </a:bodyPr>
            <a:lstStyle/>
            <a:p>
              <a:r>
                <a:rPr lang="en-US" sz="3200" dirty="0">
                  <a:effectLst>
                    <a:glow rad="63500">
                      <a:schemeClr val="bg1"/>
                    </a:glow>
                  </a:effectLst>
                </a:rPr>
                <a:t>0.2</a:t>
              </a:r>
            </a:p>
          </p:txBody>
        </p:sp>
      </p:grpSp>
      <p:sp>
        <p:nvSpPr>
          <p:cNvPr id="7" name="TextBox 6">
            <a:extLst>
              <a:ext uri="{FF2B5EF4-FFF2-40B4-BE49-F238E27FC236}">
                <a16:creationId xmlns:a16="http://schemas.microsoft.com/office/drawing/2014/main" id="{8277620D-7F47-4577-97D0-7070422E239E}"/>
              </a:ext>
            </a:extLst>
          </p:cNvPr>
          <p:cNvSpPr txBox="1"/>
          <p:nvPr/>
        </p:nvSpPr>
        <p:spPr>
          <a:xfrm>
            <a:off x="114300" y="6056898"/>
            <a:ext cx="1319592" cy="707886"/>
          </a:xfrm>
          <a:prstGeom prst="rect">
            <a:avLst/>
          </a:prstGeom>
          <a:noFill/>
        </p:spPr>
        <p:txBody>
          <a:bodyPr wrap="none" rtlCol="0">
            <a:spAutoFit/>
          </a:bodyPr>
          <a:lstStyle/>
          <a:p>
            <a:r>
              <a:rPr lang="en-US" sz="4000" dirty="0">
                <a:effectLst>
                  <a:glow rad="63500">
                    <a:schemeClr val="bg1"/>
                  </a:glow>
                </a:effectLst>
              </a:rPr>
              <a:t>Smits</a:t>
            </a:r>
          </a:p>
        </p:txBody>
      </p:sp>
      <p:sp>
        <p:nvSpPr>
          <p:cNvPr id="8" name="TextBox 7">
            <a:extLst>
              <a:ext uri="{FF2B5EF4-FFF2-40B4-BE49-F238E27FC236}">
                <a16:creationId xmlns:a16="http://schemas.microsoft.com/office/drawing/2014/main" id="{90FFD4E7-DA18-4D60-8F25-79A127D7F9E9}"/>
              </a:ext>
            </a:extLst>
          </p:cNvPr>
          <p:cNvSpPr txBox="1"/>
          <p:nvPr/>
        </p:nvSpPr>
        <p:spPr>
          <a:xfrm>
            <a:off x="114300" y="112827"/>
            <a:ext cx="2917530" cy="707886"/>
          </a:xfrm>
          <a:prstGeom prst="rect">
            <a:avLst/>
          </a:prstGeom>
          <a:noFill/>
        </p:spPr>
        <p:txBody>
          <a:bodyPr wrap="none" rtlCol="0">
            <a:spAutoFit/>
          </a:bodyPr>
          <a:lstStyle/>
          <a:p>
            <a:r>
              <a:rPr lang="en-US" sz="4000" dirty="0">
                <a:effectLst>
                  <a:glow rad="63500">
                    <a:schemeClr val="bg1"/>
                  </a:glow>
                </a:effectLst>
              </a:rPr>
              <a:t>Error: 0.3082</a:t>
            </a:r>
          </a:p>
        </p:txBody>
      </p:sp>
    </p:spTree>
    <p:extLst>
      <p:ext uri="{BB962C8B-B14F-4D97-AF65-F5344CB8AC3E}">
        <p14:creationId xmlns:p14="http://schemas.microsoft.com/office/powerpoint/2010/main" val="3634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iving area with red and white furniture&#10;&#10;Description generated with very high confidence">
            <a:extLst>
              <a:ext uri="{FF2B5EF4-FFF2-40B4-BE49-F238E27FC236}">
                <a16:creationId xmlns:a16="http://schemas.microsoft.com/office/drawing/2014/main" id="{5F66516F-FC17-4AB3-9C45-94FE8C56C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00745" cy="6858000"/>
          </a:xfrm>
          <a:prstGeom prst="rect">
            <a:avLst/>
          </a:prstGeom>
        </p:spPr>
      </p:pic>
      <p:sp>
        <p:nvSpPr>
          <p:cNvPr id="7" name="TextBox 6">
            <a:extLst>
              <a:ext uri="{FF2B5EF4-FFF2-40B4-BE49-F238E27FC236}">
                <a16:creationId xmlns:a16="http://schemas.microsoft.com/office/drawing/2014/main" id="{5128E255-483C-4DF1-B18F-7FC27C168ACB}"/>
              </a:ext>
            </a:extLst>
          </p:cNvPr>
          <p:cNvSpPr txBox="1"/>
          <p:nvPr/>
        </p:nvSpPr>
        <p:spPr>
          <a:xfrm>
            <a:off x="114300" y="6056898"/>
            <a:ext cx="2536720" cy="707886"/>
          </a:xfrm>
          <a:prstGeom prst="rect">
            <a:avLst/>
          </a:prstGeom>
          <a:noFill/>
        </p:spPr>
        <p:txBody>
          <a:bodyPr wrap="none" rtlCol="0">
            <a:spAutoFit/>
          </a:bodyPr>
          <a:lstStyle/>
          <a:p>
            <a:r>
              <a:rPr lang="en-US" sz="4000" dirty="0">
                <a:effectLst>
                  <a:glow rad="63500">
                    <a:schemeClr val="bg1"/>
                  </a:glow>
                </a:effectLst>
              </a:rPr>
              <a:t>Meng et al.</a:t>
            </a:r>
          </a:p>
        </p:txBody>
      </p:sp>
    </p:spTree>
    <p:extLst>
      <p:ext uri="{BB962C8B-B14F-4D97-AF65-F5344CB8AC3E}">
        <p14:creationId xmlns:p14="http://schemas.microsoft.com/office/powerpoint/2010/main" val="172789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levision, monitor, indoor, laptop&#10;&#10;Description generated with very high confidence">
            <a:extLst>
              <a:ext uri="{FF2B5EF4-FFF2-40B4-BE49-F238E27FC236}">
                <a16:creationId xmlns:a16="http://schemas.microsoft.com/office/drawing/2014/main" id="{E8D0EB49-53A8-49AC-8318-63F5483A6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12200745" cy="6858000"/>
          </a:xfrm>
          <a:prstGeom prst="rect">
            <a:avLst/>
          </a:prstGeom>
        </p:spPr>
      </p:pic>
      <p:grpSp>
        <p:nvGrpSpPr>
          <p:cNvPr id="3" name="Group 2">
            <a:extLst>
              <a:ext uri="{FF2B5EF4-FFF2-40B4-BE49-F238E27FC236}">
                <a16:creationId xmlns:a16="http://schemas.microsoft.com/office/drawing/2014/main" id="{4F8E2108-C110-454A-9949-142521A637F7}"/>
              </a:ext>
            </a:extLst>
          </p:cNvPr>
          <p:cNvGrpSpPr/>
          <p:nvPr/>
        </p:nvGrpSpPr>
        <p:grpSpPr>
          <a:xfrm>
            <a:off x="11441706" y="1716646"/>
            <a:ext cx="705642" cy="3506350"/>
            <a:chOff x="11441706" y="1716646"/>
            <a:chExt cx="705642" cy="3506350"/>
          </a:xfrm>
        </p:grpSpPr>
        <p:pic>
          <p:nvPicPr>
            <p:cNvPr id="4" name="Picture 3" descr="A close up of a logo&#10;&#10;Description generated with high confidence">
              <a:extLst>
                <a:ext uri="{FF2B5EF4-FFF2-40B4-BE49-F238E27FC236}">
                  <a16:creationId xmlns:a16="http://schemas.microsoft.com/office/drawing/2014/main" id="{3752D045-A3ED-4E7E-9A09-DAA3E29AD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3754" y="2301421"/>
              <a:ext cx="261546" cy="2336800"/>
            </a:xfrm>
            <a:prstGeom prst="rect">
              <a:avLst/>
            </a:prstGeom>
            <a:effectLst>
              <a:glow rad="63500">
                <a:schemeClr val="bg1"/>
              </a:glow>
            </a:effectLst>
          </p:spPr>
        </p:pic>
        <p:sp>
          <p:nvSpPr>
            <p:cNvPr id="5" name="TextBox 4">
              <a:extLst>
                <a:ext uri="{FF2B5EF4-FFF2-40B4-BE49-F238E27FC236}">
                  <a16:creationId xmlns:a16="http://schemas.microsoft.com/office/drawing/2014/main" id="{8CDE953F-7D73-4F44-A12D-F1FC5D833A29}"/>
                </a:ext>
              </a:extLst>
            </p:cNvPr>
            <p:cNvSpPr txBox="1"/>
            <p:nvPr/>
          </p:nvSpPr>
          <p:spPr>
            <a:xfrm>
              <a:off x="11441706" y="4638221"/>
              <a:ext cx="705642" cy="584775"/>
            </a:xfrm>
            <a:prstGeom prst="rect">
              <a:avLst/>
            </a:prstGeom>
            <a:noFill/>
          </p:spPr>
          <p:txBody>
            <a:bodyPr wrap="none" rtlCol="0">
              <a:spAutoFit/>
            </a:bodyPr>
            <a:lstStyle/>
            <a:p>
              <a:r>
                <a:rPr lang="en-US" sz="3200" dirty="0">
                  <a:effectLst>
                    <a:glow rad="63500">
                      <a:schemeClr val="bg1"/>
                    </a:glow>
                  </a:effectLst>
                </a:rPr>
                <a:t>0.0</a:t>
              </a:r>
            </a:p>
          </p:txBody>
        </p:sp>
        <p:sp>
          <p:nvSpPr>
            <p:cNvPr id="6" name="TextBox 5">
              <a:extLst>
                <a:ext uri="{FF2B5EF4-FFF2-40B4-BE49-F238E27FC236}">
                  <a16:creationId xmlns:a16="http://schemas.microsoft.com/office/drawing/2014/main" id="{E0CA819F-EAA8-4575-8C13-FD5223DA6B38}"/>
                </a:ext>
              </a:extLst>
            </p:cNvPr>
            <p:cNvSpPr txBox="1"/>
            <p:nvPr/>
          </p:nvSpPr>
          <p:spPr>
            <a:xfrm>
              <a:off x="11441706" y="1716646"/>
              <a:ext cx="705642" cy="584775"/>
            </a:xfrm>
            <a:prstGeom prst="rect">
              <a:avLst/>
            </a:prstGeom>
            <a:noFill/>
          </p:spPr>
          <p:txBody>
            <a:bodyPr wrap="none" rtlCol="0">
              <a:spAutoFit/>
            </a:bodyPr>
            <a:lstStyle/>
            <a:p>
              <a:r>
                <a:rPr lang="en-US" sz="3200" dirty="0">
                  <a:effectLst>
                    <a:glow rad="63500">
                      <a:schemeClr val="bg1"/>
                    </a:glow>
                  </a:effectLst>
                </a:rPr>
                <a:t>0.2</a:t>
              </a:r>
            </a:p>
          </p:txBody>
        </p:sp>
      </p:grpSp>
      <p:sp>
        <p:nvSpPr>
          <p:cNvPr id="7" name="TextBox 6">
            <a:extLst>
              <a:ext uri="{FF2B5EF4-FFF2-40B4-BE49-F238E27FC236}">
                <a16:creationId xmlns:a16="http://schemas.microsoft.com/office/drawing/2014/main" id="{1DA589CD-F634-429D-A590-338D9FEE1D03}"/>
              </a:ext>
            </a:extLst>
          </p:cNvPr>
          <p:cNvSpPr txBox="1"/>
          <p:nvPr/>
        </p:nvSpPr>
        <p:spPr>
          <a:xfrm>
            <a:off x="114300" y="6056898"/>
            <a:ext cx="2536720" cy="707886"/>
          </a:xfrm>
          <a:prstGeom prst="rect">
            <a:avLst/>
          </a:prstGeom>
          <a:noFill/>
        </p:spPr>
        <p:txBody>
          <a:bodyPr wrap="none" rtlCol="0">
            <a:spAutoFit/>
          </a:bodyPr>
          <a:lstStyle/>
          <a:p>
            <a:r>
              <a:rPr lang="en-US" sz="4000" dirty="0">
                <a:effectLst>
                  <a:glow rad="63500">
                    <a:schemeClr val="bg1"/>
                  </a:glow>
                </a:effectLst>
              </a:rPr>
              <a:t>Meng et al.</a:t>
            </a:r>
          </a:p>
        </p:txBody>
      </p:sp>
      <p:sp>
        <p:nvSpPr>
          <p:cNvPr id="8" name="TextBox 7">
            <a:extLst>
              <a:ext uri="{FF2B5EF4-FFF2-40B4-BE49-F238E27FC236}">
                <a16:creationId xmlns:a16="http://schemas.microsoft.com/office/drawing/2014/main" id="{8534F98F-A51E-47AF-9CA5-148A306EEABC}"/>
              </a:ext>
            </a:extLst>
          </p:cNvPr>
          <p:cNvSpPr txBox="1"/>
          <p:nvPr/>
        </p:nvSpPr>
        <p:spPr>
          <a:xfrm>
            <a:off x="114300" y="112827"/>
            <a:ext cx="2917530" cy="707886"/>
          </a:xfrm>
          <a:prstGeom prst="rect">
            <a:avLst/>
          </a:prstGeom>
          <a:noFill/>
        </p:spPr>
        <p:txBody>
          <a:bodyPr wrap="none" rtlCol="0">
            <a:spAutoFit/>
          </a:bodyPr>
          <a:lstStyle/>
          <a:p>
            <a:r>
              <a:rPr lang="en-US" sz="4000" dirty="0">
                <a:effectLst>
                  <a:glow rad="63500">
                    <a:schemeClr val="bg1"/>
                  </a:glow>
                </a:effectLst>
              </a:rPr>
              <a:t>Error: 0.2718</a:t>
            </a:r>
          </a:p>
        </p:txBody>
      </p:sp>
    </p:spTree>
    <p:extLst>
      <p:ext uri="{BB962C8B-B14F-4D97-AF65-F5344CB8AC3E}">
        <p14:creationId xmlns:p14="http://schemas.microsoft.com/office/powerpoint/2010/main" val="202378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red chair in the living room&#10;&#10;Description generated with very high confidence">
            <a:extLst>
              <a:ext uri="{FF2B5EF4-FFF2-40B4-BE49-F238E27FC236}">
                <a16:creationId xmlns:a16="http://schemas.microsoft.com/office/drawing/2014/main" id="{954D497C-5F1B-432B-A2F8-57441755A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12200745" cy="6858000"/>
          </a:xfrm>
          <a:prstGeom prst="rect">
            <a:avLst/>
          </a:prstGeom>
        </p:spPr>
      </p:pic>
      <p:sp>
        <p:nvSpPr>
          <p:cNvPr id="5" name="TextBox 4">
            <a:extLst>
              <a:ext uri="{FF2B5EF4-FFF2-40B4-BE49-F238E27FC236}">
                <a16:creationId xmlns:a16="http://schemas.microsoft.com/office/drawing/2014/main" id="{0FF5013C-485A-479A-8A73-EAC3933EE217}"/>
              </a:ext>
            </a:extLst>
          </p:cNvPr>
          <p:cNvSpPr txBox="1"/>
          <p:nvPr/>
        </p:nvSpPr>
        <p:spPr>
          <a:xfrm>
            <a:off x="114300" y="6056898"/>
            <a:ext cx="1164934" cy="707886"/>
          </a:xfrm>
          <a:prstGeom prst="rect">
            <a:avLst/>
          </a:prstGeom>
          <a:noFill/>
        </p:spPr>
        <p:txBody>
          <a:bodyPr wrap="none" rtlCol="0">
            <a:spAutoFit/>
          </a:bodyPr>
          <a:lstStyle/>
          <a:p>
            <a:r>
              <a:rPr lang="en-US" sz="4000" dirty="0">
                <a:effectLst>
                  <a:glow rad="63500">
                    <a:schemeClr val="bg1"/>
                  </a:glow>
                </a:effectLst>
              </a:rPr>
              <a:t>Ours</a:t>
            </a:r>
          </a:p>
        </p:txBody>
      </p:sp>
    </p:spTree>
    <p:extLst>
      <p:ext uri="{BB962C8B-B14F-4D97-AF65-F5344CB8AC3E}">
        <p14:creationId xmlns:p14="http://schemas.microsoft.com/office/powerpoint/2010/main" val="58869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levision, indoor, monitor, screen&#10;&#10;Description generated with high confidence">
            <a:extLst>
              <a:ext uri="{FF2B5EF4-FFF2-40B4-BE49-F238E27FC236}">
                <a16:creationId xmlns:a16="http://schemas.microsoft.com/office/drawing/2014/main" id="{415F129D-AEAD-42C2-9721-DBCA98A73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0745" cy="6858000"/>
          </a:xfrm>
          <a:prstGeom prst="rect">
            <a:avLst/>
          </a:prstGeom>
        </p:spPr>
      </p:pic>
      <p:grpSp>
        <p:nvGrpSpPr>
          <p:cNvPr id="3" name="Group 2">
            <a:extLst>
              <a:ext uri="{FF2B5EF4-FFF2-40B4-BE49-F238E27FC236}">
                <a16:creationId xmlns:a16="http://schemas.microsoft.com/office/drawing/2014/main" id="{A51C3B9E-3BAC-4B87-994F-FC08603F205A}"/>
              </a:ext>
            </a:extLst>
          </p:cNvPr>
          <p:cNvGrpSpPr/>
          <p:nvPr/>
        </p:nvGrpSpPr>
        <p:grpSpPr>
          <a:xfrm>
            <a:off x="11441706" y="1716646"/>
            <a:ext cx="705642" cy="3506350"/>
            <a:chOff x="11441706" y="1716646"/>
            <a:chExt cx="705642" cy="3506350"/>
          </a:xfrm>
        </p:grpSpPr>
        <p:pic>
          <p:nvPicPr>
            <p:cNvPr id="4" name="Picture 3" descr="A close up of a logo&#10;&#10;Description generated with high confidence">
              <a:extLst>
                <a:ext uri="{FF2B5EF4-FFF2-40B4-BE49-F238E27FC236}">
                  <a16:creationId xmlns:a16="http://schemas.microsoft.com/office/drawing/2014/main" id="{AF87116C-0FE6-4EBD-AF2C-136780726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3754" y="2301421"/>
              <a:ext cx="261546" cy="2336800"/>
            </a:xfrm>
            <a:prstGeom prst="rect">
              <a:avLst/>
            </a:prstGeom>
            <a:effectLst>
              <a:glow rad="63500">
                <a:schemeClr val="bg1"/>
              </a:glow>
            </a:effectLst>
          </p:spPr>
        </p:pic>
        <p:sp>
          <p:nvSpPr>
            <p:cNvPr id="5" name="TextBox 4">
              <a:extLst>
                <a:ext uri="{FF2B5EF4-FFF2-40B4-BE49-F238E27FC236}">
                  <a16:creationId xmlns:a16="http://schemas.microsoft.com/office/drawing/2014/main" id="{8D5E952C-D297-4B22-AD5A-771C470B43A7}"/>
                </a:ext>
              </a:extLst>
            </p:cNvPr>
            <p:cNvSpPr txBox="1"/>
            <p:nvPr/>
          </p:nvSpPr>
          <p:spPr>
            <a:xfrm>
              <a:off x="11441706" y="4638221"/>
              <a:ext cx="705642" cy="584775"/>
            </a:xfrm>
            <a:prstGeom prst="rect">
              <a:avLst/>
            </a:prstGeom>
            <a:noFill/>
          </p:spPr>
          <p:txBody>
            <a:bodyPr wrap="none" rtlCol="0">
              <a:spAutoFit/>
            </a:bodyPr>
            <a:lstStyle/>
            <a:p>
              <a:r>
                <a:rPr lang="en-US" sz="3200" dirty="0">
                  <a:effectLst>
                    <a:glow rad="63500">
                      <a:schemeClr val="bg1"/>
                    </a:glow>
                  </a:effectLst>
                </a:rPr>
                <a:t>0.0</a:t>
              </a:r>
            </a:p>
          </p:txBody>
        </p:sp>
        <p:sp>
          <p:nvSpPr>
            <p:cNvPr id="6" name="TextBox 5">
              <a:extLst>
                <a:ext uri="{FF2B5EF4-FFF2-40B4-BE49-F238E27FC236}">
                  <a16:creationId xmlns:a16="http://schemas.microsoft.com/office/drawing/2014/main" id="{2A6E5B30-7E9C-4511-A0E9-DE6D0068ABD0}"/>
                </a:ext>
              </a:extLst>
            </p:cNvPr>
            <p:cNvSpPr txBox="1"/>
            <p:nvPr/>
          </p:nvSpPr>
          <p:spPr>
            <a:xfrm>
              <a:off x="11441706" y="1716646"/>
              <a:ext cx="705642" cy="584775"/>
            </a:xfrm>
            <a:prstGeom prst="rect">
              <a:avLst/>
            </a:prstGeom>
            <a:noFill/>
          </p:spPr>
          <p:txBody>
            <a:bodyPr wrap="none" rtlCol="0">
              <a:spAutoFit/>
            </a:bodyPr>
            <a:lstStyle/>
            <a:p>
              <a:r>
                <a:rPr lang="en-US" sz="3200" dirty="0">
                  <a:effectLst>
                    <a:glow rad="63500">
                      <a:schemeClr val="bg1"/>
                    </a:glow>
                  </a:effectLst>
                </a:rPr>
                <a:t>0.2</a:t>
              </a:r>
            </a:p>
          </p:txBody>
        </p:sp>
      </p:grpSp>
      <p:sp>
        <p:nvSpPr>
          <p:cNvPr id="7" name="TextBox 6">
            <a:extLst>
              <a:ext uri="{FF2B5EF4-FFF2-40B4-BE49-F238E27FC236}">
                <a16:creationId xmlns:a16="http://schemas.microsoft.com/office/drawing/2014/main" id="{3D49FBAD-76B8-40BD-B169-F409447089DC}"/>
              </a:ext>
            </a:extLst>
          </p:cNvPr>
          <p:cNvSpPr txBox="1"/>
          <p:nvPr/>
        </p:nvSpPr>
        <p:spPr>
          <a:xfrm>
            <a:off x="114300" y="6056898"/>
            <a:ext cx="1164934" cy="707886"/>
          </a:xfrm>
          <a:prstGeom prst="rect">
            <a:avLst/>
          </a:prstGeom>
          <a:noFill/>
        </p:spPr>
        <p:txBody>
          <a:bodyPr wrap="none" rtlCol="0">
            <a:spAutoFit/>
          </a:bodyPr>
          <a:lstStyle/>
          <a:p>
            <a:r>
              <a:rPr lang="en-US" sz="4000" dirty="0">
                <a:effectLst>
                  <a:glow rad="63500">
                    <a:schemeClr val="bg1"/>
                  </a:glow>
                </a:effectLst>
              </a:rPr>
              <a:t>Ours</a:t>
            </a:r>
          </a:p>
        </p:txBody>
      </p:sp>
      <p:sp>
        <p:nvSpPr>
          <p:cNvPr id="8" name="TextBox 7">
            <a:extLst>
              <a:ext uri="{FF2B5EF4-FFF2-40B4-BE49-F238E27FC236}">
                <a16:creationId xmlns:a16="http://schemas.microsoft.com/office/drawing/2014/main" id="{3DC91B8B-5B11-409A-90DB-64BDC697C392}"/>
              </a:ext>
            </a:extLst>
          </p:cNvPr>
          <p:cNvSpPr txBox="1"/>
          <p:nvPr/>
        </p:nvSpPr>
        <p:spPr>
          <a:xfrm>
            <a:off x="114300" y="112827"/>
            <a:ext cx="2917530" cy="707886"/>
          </a:xfrm>
          <a:prstGeom prst="rect">
            <a:avLst/>
          </a:prstGeom>
          <a:noFill/>
        </p:spPr>
        <p:txBody>
          <a:bodyPr wrap="none" rtlCol="0">
            <a:spAutoFit/>
          </a:bodyPr>
          <a:lstStyle/>
          <a:p>
            <a:r>
              <a:rPr lang="en-US" sz="4000" dirty="0">
                <a:effectLst>
                  <a:glow rad="63500">
                    <a:schemeClr val="bg1"/>
                  </a:glow>
                </a:effectLst>
              </a:rPr>
              <a:t>Error: 0.1532</a:t>
            </a:r>
          </a:p>
        </p:txBody>
      </p:sp>
    </p:spTree>
    <p:extLst>
      <p:ext uri="{BB962C8B-B14F-4D97-AF65-F5344CB8AC3E}">
        <p14:creationId xmlns:p14="http://schemas.microsoft.com/office/powerpoint/2010/main" val="80053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16A8F5B-61AB-4732-B71D-5CC39431553F}"/>
              </a:ext>
            </a:extLst>
          </p:cNvPr>
          <p:cNvSpPr txBox="1"/>
          <p:nvPr/>
        </p:nvSpPr>
        <p:spPr>
          <a:xfrm>
            <a:off x="7723240" y="6398986"/>
            <a:ext cx="4697359" cy="369332"/>
          </a:xfrm>
          <a:prstGeom prst="rect">
            <a:avLst/>
          </a:prstGeom>
          <a:noFill/>
        </p:spPr>
        <p:txBody>
          <a:bodyPr wrap="square" rtlCol="0">
            <a:spAutoFit/>
          </a:bodyPr>
          <a:lstStyle/>
          <a:p>
            <a:r>
              <a:rPr lang="en-US" dirty="0">
                <a:latin typeface="+mj-lt"/>
              </a:rPr>
              <a:t>[http://www2.cudo.jp/wp/?page_id=1936]</a:t>
            </a:r>
            <a:endParaRPr kumimoji="1" lang="en-US" dirty="0">
              <a:latin typeface="+mj-lt"/>
            </a:endParaRPr>
          </a:p>
        </p:txBody>
      </p:sp>
      <p:grpSp>
        <p:nvGrpSpPr>
          <p:cNvPr id="3" name="Group 2">
            <a:extLst>
              <a:ext uri="{FF2B5EF4-FFF2-40B4-BE49-F238E27FC236}">
                <a16:creationId xmlns:a16="http://schemas.microsoft.com/office/drawing/2014/main" id="{C600A2BB-6811-4652-96DC-CCAF7E75BD5A}"/>
              </a:ext>
            </a:extLst>
          </p:cNvPr>
          <p:cNvGrpSpPr/>
          <p:nvPr/>
        </p:nvGrpSpPr>
        <p:grpSpPr>
          <a:xfrm>
            <a:off x="544757" y="1037492"/>
            <a:ext cx="10845048" cy="5212006"/>
            <a:chOff x="544757" y="1037492"/>
            <a:chExt cx="10845048" cy="5212006"/>
          </a:xfrm>
        </p:grpSpPr>
        <p:pic>
          <p:nvPicPr>
            <p:cNvPr id="6" name="Picture 5" descr="A close up of a map&#10;&#10;Description generated with high confidence">
              <a:extLst>
                <a:ext uri="{FF2B5EF4-FFF2-40B4-BE49-F238E27FC236}">
                  <a16:creationId xmlns:a16="http://schemas.microsoft.com/office/drawing/2014/main" id="{CCF403FD-CB1E-410C-8D5D-4EB556EB2C28}"/>
                </a:ext>
              </a:extLst>
            </p:cNvPr>
            <p:cNvPicPr>
              <a:picLocks noChangeAspect="1"/>
            </p:cNvPicPr>
            <p:nvPr/>
          </p:nvPicPr>
          <p:blipFill rotWithShape="1">
            <a:blip r:embed="rId3">
              <a:extLst>
                <a:ext uri="{28A0092B-C50C-407E-A947-70E740481C1C}">
                  <a14:useLocalDpi xmlns:a14="http://schemas.microsoft.com/office/drawing/2010/main" val="0"/>
                </a:ext>
              </a:extLst>
            </a:blip>
            <a:srcRect t="2112"/>
            <a:stretch/>
          </p:blipFill>
          <p:spPr>
            <a:xfrm>
              <a:off x="544757" y="1037492"/>
              <a:ext cx="10715625" cy="5212006"/>
            </a:xfrm>
            <a:prstGeom prst="rect">
              <a:avLst/>
            </a:prstGeom>
          </p:spPr>
        </p:pic>
        <p:sp>
          <p:nvSpPr>
            <p:cNvPr id="2" name="Rectangle 1">
              <a:extLst>
                <a:ext uri="{FF2B5EF4-FFF2-40B4-BE49-F238E27FC236}">
                  <a16:creationId xmlns:a16="http://schemas.microsoft.com/office/drawing/2014/main" id="{C414E6E8-725E-41FC-AE68-68A6057615C5}"/>
                </a:ext>
              </a:extLst>
            </p:cNvPr>
            <p:cNvSpPr/>
            <p:nvPr/>
          </p:nvSpPr>
          <p:spPr>
            <a:xfrm>
              <a:off x="10139013" y="1546167"/>
              <a:ext cx="1250792" cy="344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47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51777B-F447-4BEC-903B-25B4AB6BFCE3}"/>
              </a:ext>
            </a:extLst>
          </p:cNvPr>
          <p:cNvPicPr>
            <a:picLocks noChangeAspect="1"/>
          </p:cNvPicPr>
          <p:nvPr/>
        </p:nvPicPr>
        <p:blipFill>
          <a:blip r:embed="rId3"/>
          <a:stretch>
            <a:fillRect/>
          </a:stretch>
        </p:blipFill>
        <p:spPr>
          <a:xfrm>
            <a:off x="847939" y="637259"/>
            <a:ext cx="10496121" cy="5583482"/>
          </a:xfrm>
          <a:prstGeom prst="rect">
            <a:avLst/>
          </a:prstGeom>
        </p:spPr>
      </p:pic>
    </p:spTree>
    <p:extLst>
      <p:ext uri="{BB962C8B-B14F-4D97-AF65-F5344CB8AC3E}">
        <p14:creationId xmlns:p14="http://schemas.microsoft.com/office/powerpoint/2010/main" val="2024527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1812-A269-4ADD-9C42-49BEA9026825}"/>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64DEF43E-BC17-48B4-9614-BF2EF91B6BE6}"/>
              </a:ext>
            </a:extLst>
          </p:cNvPr>
          <p:cNvSpPr>
            <a:spLocks noGrp="1"/>
          </p:cNvSpPr>
          <p:nvPr>
            <p:ph idx="1"/>
          </p:nvPr>
        </p:nvSpPr>
        <p:spPr>
          <a:xfrm>
            <a:off x="838200" y="1469571"/>
            <a:ext cx="10515600" cy="4707392"/>
          </a:xfrm>
        </p:spPr>
        <p:txBody>
          <a:bodyPr>
            <a:normAutofit fontScale="77500" lnSpcReduction="20000"/>
          </a:bodyPr>
          <a:lstStyle/>
          <a:p>
            <a:r>
              <a:rPr lang="en-US" b="1" dirty="0"/>
              <a:t>Difference with “direct-PCA”</a:t>
            </a:r>
          </a:p>
          <a:p>
            <a:pPr lvl="1"/>
            <a:r>
              <a:rPr lang="en-US" dirty="0"/>
              <a:t>Direct-PCA can reconstruct the shape, but </a:t>
            </a:r>
            <a:r>
              <a:rPr lang="en-US" b="1" dirty="0"/>
              <a:t>does not </a:t>
            </a:r>
            <a:r>
              <a:rPr lang="en-US" dirty="0"/>
              <a:t>recover the tristimulus values converted from the reconstructed spectrum.</a:t>
            </a:r>
          </a:p>
          <a:p>
            <a:r>
              <a:rPr lang="en-US" b="1" dirty="0"/>
              <a:t>Contribution given the related work in color science</a:t>
            </a:r>
            <a:br>
              <a:rPr lang="en-US" b="1" dirty="0"/>
            </a:br>
            <a:r>
              <a:rPr lang="en-US" b="1" dirty="0"/>
              <a:t>[Ayala et al. 2006, Zhang &amp; Xu 2008]</a:t>
            </a:r>
          </a:p>
          <a:p>
            <a:pPr lvl="1"/>
            <a:r>
              <a:rPr lang="en-US" dirty="0"/>
              <a:t>They also uses PCA to reconstruct a spectrum from tristimulus values, although they did not use clustering scheme to minimize the reconstruction error.</a:t>
            </a:r>
          </a:p>
          <a:p>
            <a:pPr lvl="1"/>
            <a:r>
              <a:rPr lang="en-US" dirty="0"/>
              <a:t>Our approach is initial data-driven approach in graphics field.</a:t>
            </a:r>
          </a:p>
        </p:txBody>
      </p:sp>
    </p:spTree>
    <p:extLst>
      <p:ext uri="{BB962C8B-B14F-4D97-AF65-F5344CB8AC3E}">
        <p14:creationId xmlns:p14="http://schemas.microsoft.com/office/powerpoint/2010/main" val="3592396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91AE7-2FF6-41A8-BBAF-9D9C16BC6C85}"/>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63BB75D1-224B-4AC6-8978-6C4937E6F9D6}"/>
              </a:ext>
            </a:extLst>
          </p:cNvPr>
          <p:cNvSpPr>
            <a:spLocks noGrp="1"/>
          </p:cNvSpPr>
          <p:nvPr>
            <p:ph idx="1"/>
          </p:nvPr>
        </p:nvSpPr>
        <p:spPr>
          <a:xfrm>
            <a:off x="545122" y="1469571"/>
            <a:ext cx="11043139" cy="4790552"/>
          </a:xfrm>
        </p:spPr>
        <p:txBody>
          <a:bodyPr>
            <a:normAutofit/>
          </a:bodyPr>
          <a:lstStyle/>
          <a:p>
            <a:r>
              <a:rPr lang="en-US" b="1" dirty="0"/>
              <a:t>Data compression vs. learning</a:t>
            </a:r>
          </a:p>
          <a:p>
            <a:pPr lvl="1"/>
            <a:r>
              <a:rPr lang="en-US" dirty="0"/>
              <a:t>We focus on a compact representation of the spectrum</a:t>
            </a:r>
            <a:r>
              <a:rPr lang="en-US" b="1" i="1" dirty="0"/>
              <a:t> based on the specific data</a:t>
            </a:r>
            <a:r>
              <a:rPr lang="en-US" dirty="0"/>
              <a:t>, and </a:t>
            </a:r>
            <a:r>
              <a:rPr lang="en-US" b="1" dirty="0"/>
              <a:t>does not </a:t>
            </a:r>
            <a:r>
              <a:rPr lang="en-US" dirty="0"/>
              <a:t>focus on the reconstruction of the general spectrum.</a:t>
            </a:r>
          </a:p>
          <a:p>
            <a:pPr lvl="1"/>
            <a:r>
              <a:rPr lang="en-US" dirty="0"/>
              <a:t>Thus we evaluated the approaches only with the precomputed data obtained from the same dataset</a:t>
            </a:r>
          </a:p>
          <a:p>
            <a:pPr marL="457200" lvl="1" indent="0">
              <a:buNone/>
            </a:pPr>
            <a:endParaRPr lang="en-US" dirty="0"/>
          </a:p>
          <a:p>
            <a:pPr lvl="1"/>
            <a:endParaRPr lang="en-US" dirty="0"/>
          </a:p>
        </p:txBody>
      </p:sp>
    </p:spTree>
    <p:extLst>
      <p:ext uri="{BB962C8B-B14F-4D97-AF65-F5344CB8AC3E}">
        <p14:creationId xmlns:p14="http://schemas.microsoft.com/office/powerpoint/2010/main" val="4007251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8217-EE24-43BB-9C89-60B66FE9CE67}"/>
              </a:ext>
            </a:extLst>
          </p:cNvPr>
          <p:cNvSpPr>
            <a:spLocks noGrp="1"/>
          </p:cNvSpPr>
          <p:nvPr>
            <p:ph type="title"/>
          </p:nvPr>
        </p:nvSpPr>
        <p:spPr/>
        <p:txBody>
          <a:bodyPr/>
          <a:lstStyle/>
          <a:p>
            <a:r>
              <a:rPr lang="en-US" dirty="0"/>
              <a:t>Limitation</a:t>
            </a:r>
          </a:p>
        </p:txBody>
      </p:sp>
      <p:sp>
        <p:nvSpPr>
          <p:cNvPr id="3" name="Content Placeholder 2">
            <a:extLst>
              <a:ext uri="{FF2B5EF4-FFF2-40B4-BE49-F238E27FC236}">
                <a16:creationId xmlns:a16="http://schemas.microsoft.com/office/drawing/2014/main" id="{9C7963A5-8CC5-4BE6-B5BA-824436BB2840}"/>
              </a:ext>
            </a:extLst>
          </p:cNvPr>
          <p:cNvSpPr>
            <a:spLocks noGrp="1"/>
          </p:cNvSpPr>
          <p:nvPr>
            <p:ph idx="1"/>
          </p:nvPr>
        </p:nvSpPr>
        <p:spPr/>
        <p:txBody>
          <a:bodyPr/>
          <a:lstStyle/>
          <a:p>
            <a:r>
              <a:rPr lang="en-US" dirty="0"/>
              <a:t>Reconstruction in cluster boundaries</a:t>
            </a:r>
          </a:p>
          <a:p>
            <a:pPr lvl="1"/>
            <a:endParaRPr lang="en-US" dirty="0"/>
          </a:p>
        </p:txBody>
      </p:sp>
      <p:pic>
        <p:nvPicPr>
          <p:cNvPr id="4" name="Picture 3">
            <a:extLst>
              <a:ext uri="{FF2B5EF4-FFF2-40B4-BE49-F238E27FC236}">
                <a16:creationId xmlns:a16="http://schemas.microsoft.com/office/drawing/2014/main" id="{7F6F77C5-AE7B-4647-86EE-69C8F9B109D0}"/>
              </a:ext>
            </a:extLst>
          </p:cNvPr>
          <p:cNvPicPr>
            <a:picLocks noChangeAspect="1"/>
          </p:cNvPicPr>
          <p:nvPr/>
        </p:nvPicPr>
        <p:blipFill>
          <a:blip r:embed="rId3"/>
          <a:stretch>
            <a:fillRect/>
          </a:stretch>
        </p:blipFill>
        <p:spPr>
          <a:xfrm>
            <a:off x="838200" y="2645229"/>
            <a:ext cx="10582275" cy="2743200"/>
          </a:xfrm>
          <a:prstGeom prst="rect">
            <a:avLst/>
          </a:prstGeom>
        </p:spPr>
      </p:pic>
    </p:spTree>
    <p:extLst>
      <p:ext uri="{BB962C8B-B14F-4D97-AF65-F5344CB8AC3E}">
        <p14:creationId xmlns:p14="http://schemas.microsoft.com/office/powerpoint/2010/main" val="583142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65C20-8868-46AB-8598-FE1F20EEE3E9}"/>
              </a:ext>
            </a:extLst>
          </p:cNvPr>
          <p:cNvPicPr>
            <a:picLocks noChangeAspect="1"/>
          </p:cNvPicPr>
          <p:nvPr/>
        </p:nvPicPr>
        <p:blipFill>
          <a:blip r:embed="rId3"/>
          <a:stretch>
            <a:fillRect/>
          </a:stretch>
        </p:blipFill>
        <p:spPr>
          <a:xfrm>
            <a:off x="795337" y="833437"/>
            <a:ext cx="10601325" cy="5191125"/>
          </a:xfrm>
          <a:prstGeom prst="rect">
            <a:avLst/>
          </a:prstGeom>
        </p:spPr>
      </p:pic>
    </p:spTree>
    <p:extLst>
      <p:ext uri="{BB962C8B-B14F-4D97-AF65-F5344CB8AC3E}">
        <p14:creationId xmlns:p14="http://schemas.microsoft.com/office/powerpoint/2010/main" val="771479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60A4-B740-4473-897E-31DAC0420A97}"/>
              </a:ext>
            </a:extLst>
          </p:cNvPr>
          <p:cNvSpPr>
            <a:spLocks noGrp="1"/>
          </p:cNvSpPr>
          <p:nvPr>
            <p:ph type="title"/>
          </p:nvPr>
        </p:nvSpPr>
        <p:spPr/>
        <p:txBody>
          <a:bodyPr/>
          <a:lstStyle/>
          <a:p>
            <a:r>
              <a:rPr lang="en-US" dirty="0"/>
              <a:t>Limitation</a:t>
            </a:r>
          </a:p>
        </p:txBody>
      </p:sp>
      <p:sp>
        <p:nvSpPr>
          <p:cNvPr id="3" name="Content Placeholder 2">
            <a:extLst>
              <a:ext uri="{FF2B5EF4-FFF2-40B4-BE49-F238E27FC236}">
                <a16:creationId xmlns:a16="http://schemas.microsoft.com/office/drawing/2014/main" id="{0BE4D426-3496-45FB-90EB-92E5B4C947D5}"/>
              </a:ext>
            </a:extLst>
          </p:cNvPr>
          <p:cNvSpPr>
            <a:spLocks noGrp="1"/>
          </p:cNvSpPr>
          <p:nvPr>
            <p:ph idx="1"/>
          </p:nvPr>
        </p:nvSpPr>
        <p:spPr>
          <a:xfrm>
            <a:off x="838200" y="1469571"/>
            <a:ext cx="10515600" cy="2475978"/>
          </a:xfrm>
        </p:spPr>
        <p:txBody>
          <a:bodyPr>
            <a:normAutofit fontScale="92500" lnSpcReduction="10000"/>
          </a:bodyPr>
          <a:lstStyle/>
          <a:p>
            <a:r>
              <a:rPr lang="en-US" dirty="0"/>
              <a:t>Resulting spectral </a:t>
            </a:r>
            <a:r>
              <a:rPr lang="en-US" dirty="0" err="1"/>
              <a:t>reflectances</a:t>
            </a:r>
            <a:r>
              <a:rPr lang="en-US" dirty="0"/>
              <a:t> must be in the range of [0,1] for every wavelength</a:t>
            </a:r>
          </a:p>
          <a:p>
            <a:pPr lvl="1"/>
            <a:r>
              <a:rPr lang="en-US" dirty="0"/>
              <a:t>In this case, </a:t>
            </a:r>
            <a:r>
              <a:rPr lang="en-US" i="1" dirty="0"/>
              <a:t>clamping</a:t>
            </a:r>
            <a:r>
              <a:rPr lang="en-US" dirty="0"/>
              <a:t> is needed but the clamped spectra might not convert back to the original color</a:t>
            </a:r>
          </a:p>
        </p:txBody>
      </p:sp>
      <p:pic>
        <p:nvPicPr>
          <p:cNvPr id="5" name="Picture 4" descr="A close up of a device&#10;&#10;Description generated with high confidence">
            <a:extLst>
              <a:ext uri="{FF2B5EF4-FFF2-40B4-BE49-F238E27FC236}">
                <a16:creationId xmlns:a16="http://schemas.microsoft.com/office/drawing/2014/main" id="{BE4E3DB2-64BF-4AA3-A557-D0A33E6A6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116" y="4038569"/>
            <a:ext cx="7375767" cy="2454306"/>
          </a:xfrm>
          <a:prstGeom prst="rect">
            <a:avLst/>
          </a:prstGeom>
          <a:ln>
            <a:solidFill>
              <a:schemeClr val="tx1"/>
            </a:solidFill>
          </a:ln>
        </p:spPr>
      </p:pic>
    </p:spTree>
    <p:extLst>
      <p:ext uri="{BB962C8B-B14F-4D97-AF65-F5344CB8AC3E}">
        <p14:creationId xmlns:p14="http://schemas.microsoft.com/office/powerpoint/2010/main" val="3355916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1205-EF76-4633-8F0E-2421B9A79726}"/>
              </a:ext>
            </a:extLst>
          </p:cNvPr>
          <p:cNvSpPr>
            <a:spLocks noGrp="1"/>
          </p:cNvSpPr>
          <p:nvPr>
            <p:ph type="title"/>
          </p:nvPr>
        </p:nvSpPr>
        <p:spPr/>
        <p:txBody>
          <a:bodyPr/>
          <a:lstStyle/>
          <a:p>
            <a:r>
              <a:rPr lang="en-US" dirty="0"/>
              <a:t>Limitation</a:t>
            </a:r>
          </a:p>
        </p:txBody>
      </p:sp>
      <p:sp>
        <p:nvSpPr>
          <p:cNvPr id="3" name="Content Placeholder 2">
            <a:extLst>
              <a:ext uri="{FF2B5EF4-FFF2-40B4-BE49-F238E27FC236}">
                <a16:creationId xmlns:a16="http://schemas.microsoft.com/office/drawing/2014/main" id="{E11E6F4B-DE76-468C-B67A-0527ABC47F19}"/>
              </a:ext>
            </a:extLst>
          </p:cNvPr>
          <p:cNvSpPr>
            <a:spLocks noGrp="1"/>
          </p:cNvSpPr>
          <p:nvPr>
            <p:ph idx="1"/>
          </p:nvPr>
        </p:nvSpPr>
        <p:spPr>
          <a:xfrm>
            <a:off x="838201" y="1469571"/>
            <a:ext cx="4838694" cy="4707392"/>
          </a:xfrm>
        </p:spPr>
        <p:txBody>
          <a:bodyPr>
            <a:normAutofit lnSpcReduction="10000"/>
          </a:bodyPr>
          <a:lstStyle/>
          <a:p>
            <a:r>
              <a:rPr lang="en-US" dirty="0"/>
              <a:t>Ratio of reconstructed spectra within the valid [0,1] range of the reflectance</a:t>
            </a:r>
          </a:p>
          <a:p>
            <a:r>
              <a:rPr lang="en-US" dirty="0"/>
              <a:t>Region enclosed by dotted line: Gamut of original measured data</a:t>
            </a:r>
          </a:p>
        </p:txBody>
      </p:sp>
      <p:pic>
        <p:nvPicPr>
          <p:cNvPr id="4" name="Picture 3" descr="A close up of a logo&#10;&#10;Description generated with very high confidence">
            <a:extLst>
              <a:ext uri="{FF2B5EF4-FFF2-40B4-BE49-F238E27FC236}">
                <a16:creationId xmlns:a16="http://schemas.microsoft.com/office/drawing/2014/main" id="{EBC11D34-A09B-434D-ACDD-7DD8460F7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5" y="1322614"/>
            <a:ext cx="6192719" cy="5465709"/>
          </a:xfrm>
          <a:prstGeom prst="rect">
            <a:avLst/>
          </a:prstGeom>
        </p:spPr>
      </p:pic>
    </p:spTree>
    <p:extLst>
      <p:ext uri="{BB962C8B-B14F-4D97-AF65-F5344CB8AC3E}">
        <p14:creationId xmlns:p14="http://schemas.microsoft.com/office/powerpoint/2010/main" val="751737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6C24-7D7D-4789-A33A-326AAA11E7E6}"/>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DD8EE7E9-B9C2-4987-87A2-2571C738C80D}"/>
              </a:ext>
            </a:extLst>
          </p:cNvPr>
          <p:cNvSpPr>
            <a:spLocks noGrp="1"/>
          </p:cNvSpPr>
          <p:nvPr>
            <p:ph idx="1"/>
          </p:nvPr>
        </p:nvSpPr>
        <p:spPr>
          <a:xfrm>
            <a:off x="662353" y="1487155"/>
            <a:ext cx="10515600" cy="4438859"/>
          </a:xfrm>
        </p:spPr>
        <p:txBody>
          <a:bodyPr>
            <a:normAutofit/>
          </a:bodyPr>
          <a:lstStyle/>
          <a:p>
            <a:r>
              <a:rPr lang="en-US" b="1" dirty="0"/>
              <a:t>Data-driven reconstruction of spectral reflectance from tristimulus colors</a:t>
            </a:r>
          </a:p>
          <a:p>
            <a:pPr lvl="1"/>
            <a:r>
              <a:rPr lang="en-US" dirty="0"/>
              <a:t>Reproduce spectral reflectance from tristimulus colors using knowledge of measured spectra</a:t>
            </a:r>
          </a:p>
          <a:p>
            <a:pPr lvl="1"/>
            <a:r>
              <a:rPr lang="en-US" dirty="0"/>
              <a:t>Hierarchical clustering technique to minimize reconstruction errors</a:t>
            </a:r>
          </a:p>
        </p:txBody>
      </p:sp>
    </p:spTree>
    <p:extLst>
      <p:ext uri="{BB962C8B-B14F-4D97-AF65-F5344CB8AC3E}">
        <p14:creationId xmlns:p14="http://schemas.microsoft.com/office/powerpoint/2010/main" val="3415672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415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4BDA4-3450-4749-AC21-CACA0792BA79}"/>
              </a:ext>
            </a:extLst>
          </p:cNvPr>
          <p:cNvSpPr>
            <a:spLocks noGrp="1"/>
          </p:cNvSpPr>
          <p:nvPr>
            <p:ph type="title"/>
          </p:nvPr>
        </p:nvSpPr>
        <p:spPr/>
        <p:txBody>
          <a:bodyPr/>
          <a:lstStyle/>
          <a:p>
            <a:r>
              <a:rPr lang="en-US" dirty="0"/>
              <a:t>Supplemental slides</a:t>
            </a:r>
          </a:p>
        </p:txBody>
      </p:sp>
      <p:sp>
        <p:nvSpPr>
          <p:cNvPr id="3" name="Text Placeholder 2">
            <a:extLst>
              <a:ext uri="{FF2B5EF4-FFF2-40B4-BE49-F238E27FC236}">
                <a16:creationId xmlns:a16="http://schemas.microsoft.com/office/drawing/2014/main" id="{76700AA5-2438-480F-91AB-FFAE8BC20F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27636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Obtaining spectral reflectance</a:t>
            </a:r>
          </a:p>
        </p:txBody>
      </p:sp>
      <p:sp>
        <p:nvSpPr>
          <p:cNvPr id="3" name="Content Placeholder 2"/>
          <p:cNvSpPr>
            <a:spLocks noGrp="1"/>
          </p:cNvSpPr>
          <p:nvPr>
            <p:ph idx="1"/>
          </p:nvPr>
        </p:nvSpPr>
        <p:spPr/>
        <p:txBody>
          <a:bodyPr/>
          <a:lstStyle/>
          <a:p>
            <a:r>
              <a:rPr lang="en-US" dirty="0"/>
              <a:t>Difficulty: special equipment, measurement cost</a:t>
            </a:r>
          </a:p>
        </p:txBody>
      </p:sp>
      <p:sp>
        <p:nvSpPr>
          <p:cNvPr id="4" name="TextBox 3"/>
          <p:cNvSpPr txBox="1"/>
          <p:nvPr/>
        </p:nvSpPr>
        <p:spPr>
          <a:xfrm>
            <a:off x="5319606" y="6488668"/>
            <a:ext cx="6872394" cy="369332"/>
          </a:xfrm>
          <a:prstGeom prst="rect">
            <a:avLst/>
          </a:prstGeom>
          <a:noFill/>
        </p:spPr>
        <p:txBody>
          <a:bodyPr wrap="none" rtlCol="0">
            <a:spAutoFit/>
          </a:bodyPr>
          <a:lstStyle/>
          <a:p>
            <a:r>
              <a:rPr lang="en-US" dirty="0">
                <a:latin typeface="+mj-lt"/>
              </a:rPr>
              <a:t>[https://cornerofthecabinet.files.wordpress.com/2015/01/figure2.jpeg]</a:t>
            </a:r>
            <a:endParaRPr kumimoji="1" lang="en-US" dirty="0">
              <a:latin typeface="+mj-lt"/>
            </a:endParaRPr>
          </a:p>
        </p:txBody>
      </p:sp>
      <p:pic>
        <p:nvPicPr>
          <p:cNvPr id="5124" name="Picture 4" descr="https://cornerofthecabinet.files.wordpress.com/2015/01/figure2.jpeg?w=10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3811" y="2547800"/>
            <a:ext cx="4419600" cy="332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0754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58B2C5-0FE7-48F6-A094-4CFE876E6A71}"/>
              </a:ext>
            </a:extLst>
          </p:cNvPr>
          <p:cNvPicPr>
            <a:picLocks noChangeAspect="1"/>
          </p:cNvPicPr>
          <p:nvPr/>
        </p:nvPicPr>
        <p:blipFill>
          <a:blip r:embed="rId3"/>
          <a:stretch>
            <a:fillRect/>
          </a:stretch>
        </p:blipFill>
        <p:spPr>
          <a:xfrm>
            <a:off x="609600" y="1591656"/>
            <a:ext cx="10972800" cy="4905375"/>
          </a:xfrm>
          <a:prstGeom prst="rect">
            <a:avLst/>
          </a:prstGeom>
        </p:spPr>
      </p:pic>
      <p:sp>
        <p:nvSpPr>
          <p:cNvPr id="6" name="Title 5">
            <a:extLst>
              <a:ext uri="{FF2B5EF4-FFF2-40B4-BE49-F238E27FC236}">
                <a16:creationId xmlns:a16="http://schemas.microsoft.com/office/drawing/2014/main" id="{51943262-B063-4265-8D44-F4751DB5DCB8}"/>
              </a:ext>
            </a:extLst>
          </p:cNvPr>
          <p:cNvSpPr>
            <a:spLocks noGrp="1"/>
          </p:cNvSpPr>
          <p:nvPr>
            <p:ph type="title"/>
          </p:nvPr>
        </p:nvSpPr>
        <p:spPr/>
        <p:txBody>
          <a:bodyPr>
            <a:normAutofit fontScale="90000"/>
          </a:bodyPr>
          <a:lstStyle/>
          <a:p>
            <a:r>
              <a:rPr lang="en-US" dirty="0"/>
              <a:t>Reconstruction error for additional datasets</a:t>
            </a:r>
          </a:p>
        </p:txBody>
      </p:sp>
    </p:spTree>
    <p:extLst>
      <p:ext uri="{BB962C8B-B14F-4D97-AF65-F5344CB8AC3E}">
        <p14:creationId xmlns:p14="http://schemas.microsoft.com/office/powerpoint/2010/main" val="1815236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1087-1C1B-4E49-9504-D01F9CED23C2}"/>
              </a:ext>
            </a:extLst>
          </p:cNvPr>
          <p:cNvSpPr>
            <a:spLocks noGrp="1"/>
          </p:cNvSpPr>
          <p:nvPr>
            <p:ph type="title"/>
          </p:nvPr>
        </p:nvSpPr>
        <p:spPr/>
        <p:txBody>
          <a:bodyPr/>
          <a:lstStyle/>
          <a:p>
            <a:r>
              <a:rPr lang="en-US" dirty="0"/>
              <a:t>Error vs. # of bounces</a:t>
            </a:r>
          </a:p>
        </p:txBody>
      </p:sp>
      <p:pic>
        <p:nvPicPr>
          <p:cNvPr id="3" name="Picture 2">
            <a:extLst>
              <a:ext uri="{FF2B5EF4-FFF2-40B4-BE49-F238E27FC236}">
                <a16:creationId xmlns:a16="http://schemas.microsoft.com/office/drawing/2014/main" id="{CF993EB1-775C-4079-9E11-4E796333304C}"/>
              </a:ext>
            </a:extLst>
          </p:cNvPr>
          <p:cNvPicPr>
            <a:picLocks noChangeAspect="1"/>
          </p:cNvPicPr>
          <p:nvPr/>
        </p:nvPicPr>
        <p:blipFill>
          <a:blip r:embed="rId2"/>
          <a:stretch>
            <a:fillRect/>
          </a:stretch>
        </p:blipFill>
        <p:spPr>
          <a:xfrm>
            <a:off x="171450" y="1711126"/>
            <a:ext cx="5924550" cy="4200525"/>
          </a:xfrm>
          <a:prstGeom prst="rect">
            <a:avLst/>
          </a:prstGeom>
        </p:spPr>
      </p:pic>
      <p:pic>
        <p:nvPicPr>
          <p:cNvPr id="4" name="Picture 3">
            <a:extLst>
              <a:ext uri="{FF2B5EF4-FFF2-40B4-BE49-F238E27FC236}">
                <a16:creationId xmlns:a16="http://schemas.microsoft.com/office/drawing/2014/main" id="{9B738A70-51FA-4A8B-BA15-100D9E460A26}"/>
              </a:ext>
            </a:extLst>
          </p:cNvPr>
          <p:cNvPicPr>
            <a:picLocks noChangeAspect="1"/>
          </p:cNvPicPr>
          <p:nvPr/>
        </p:nvPicPr>
        <p:blipFill>
          <a:blip r:embed="rId3"/>
          <a:stretch>
            <a:fillRect/>
          </a:stretch>
        </p:blipFill>
        <p:spPr>
          <a:xfrm>
            <a:off x="6096000" y="1711126"/>
            <a:ext cx="5991225" cy="4210050"/>
          </a:xfrm>
          <a:prstGeom prst="rect">
            <a:avLst/>
          </a:prstGeom>
        </p:spPr>
      </p:pic>
      <p:sp>
        <p:nvSpPr>
          <p:cNvPr id="5" name="TextBox 4">
            <a:extLst>
              <a:ext uri="{FF2B5EF4-FFF2-40B4-BE49-F238E27FC236}">
                <a16:creationId xmlns:a16="http://schemas.microsoft.com/office/drawing/2014/main" id="{5FBFBBA2-FCC8-40B2-B179-B7C8F6BF8850}"/>
              </a:ext>
            </a:extLst>
          </p:cNvPr>
          <p:cNvSpPr txBox="1"/>
          <p:nvPr/>
        </p:nvSpPr>
        <p:spPr>
          <a:xfrm>
            <a:off x="1080655" y="5921176"/>
            <a:ext cx="1683474" cy="523220"/>
          </a:xfrm>
          <a:prstGeom prst="rect">
            <a:avLst/>
          </a:prstGeom>
          <a:noFill/>
        </p:spPr>
        <p:txBody>
          <a:bodyPr wrap="none" rtlCol="0">
            <a:spAutoFit/>
          </a:bodyPr>
          <a:lstStyle/>
          <a:p>
            <a:r>
              <a:rPr lang="en-US" sz="2800" dirty="0"/>
              <a:t>Bounces 2</a:t>
            </a:r>
          </a:p>
        </p:txBody>
      </p:sp>
      <p:sp>
        <p:nvSpPr>
          <p:cNvPr id="6" name="TextBox 5">
            <a:extLst>
              <a:ext uri="{FF2B5EF4-FFF2-40B4-BE49-F238E27FC236}">
                <a16:creationId xmlns:a16="http://schemas.microsoft.com/office/drawing/2014/main" id="{0A69293E-3604-4302-8AB9-1738B77A7B5C}"/>
              </a:ext>
            </a:extLst>
          </p:cNvPr>
          <p:cNvSpPr txBox="1"/>
          <p:nvPr/>
        </p:nvSpPr>
        <p:spPr>
          <a:xfrm>
            <a:off x="3876502" y="5921176"/>
            <a:ext cx="1683474" cy="523220"/>
          </a:xfrm>
          <a:prstGeom prst="rect">
            <a:avLst/>
          </a:prstGeom>
          <a:noFill/>
        </p:spPr>
        <p:txBody>
          <a:bodyPr wrap="none" rtlCol="0">
            <a:spAutoFit/>
          </a:bodyPr>
          <a:lstStyle/>
          <a:p>
            <a:r>
              <a:rPr lang="en-US" sz="2800" dirty="0"/>
              <a:t>Bounces 6</a:t>
            </a:r>
          </a:p>
        </p:txBody>
      </p:sp>
      <p:sp>
        <p:nvSpPr>
          <p:cNvPr id="7" name="TextBox 6">
            <a:extLst>
              <a:ext uri="{FF2B5EF4-FFF2-40B4-BE49-F238E27FC236}">
                <a16:creationId xmlns:a16="http://schemas.microsoft.com/office/drawing/2014/main" id="{34048AB1-DFCC-4E3F-B018-5D542D461795}"/>
              </a:ext>
            </a:extLst>
          </p:cNvPr>
          <p:cNvSpPr txBox="1"/>
          <p:nvPr/>
        </p:nvSpPr>
        <p:spPr>
          <a:xfrm>
            <a:off x="6672349" y="5888728"/>
            <a:ext cx="1866217" cy="523220"/>
          </a:xfrm>
          <a:prstGeom prst="rect">
            <a:avLst/>
          </a:prstGeom>
          <a:noFill/>
        </p:spPr>
        <p:txBody>
          <a:bodyPr wrap="none" rtlCol="0">
            <a:spAutoFit/>
          </a:bodyPr>
          <a:lstStyle/>
          <a:p>
            <a:r>
              <a:rPr lang="en-US" sz="2800" dirty="0"/>
              <a:t>Bounces 14</a:t>
            </a:r>
          </a:p>
        </p:txBody>
      </p:sp>
      <p:sp>
        <p:nvSpPr>
          <p:cNvPr id="8" name="TextBox 7">
            <a:extLst>
              <a:ext uri="{FF2B5EF4-FFF2-40B4-BE49-F238E27FC236}">
                <a16:creationId xmlns:a16="http://schemas.microsoft.com/office/drawing/2014/main" id="{0D718B86-B605-426E-AF4C-F487C57DBB61}"/>
              </a:ext>
            </a:extLst>
          </p:cNvPr>
          <p:cNvSpPr txBox="1"/>
          <p:nvPr/>
        </p:nvSpPr>
        <p:spPr>
          <a:xfrm>
            <a:off x="9468196" y="5888728"/>
            <a:ext cx="1866217" cy="523220"/>
          </a:xfrm>
          <a:prstGeom prst="rect">
            <a:avLst/>
          </a:prstGeom>
          <a:noFill/>
        </p:spPr>
        <p:txBody>
          <a:bodyPr wrap="none" rtlCol="0">
            <a:spAutoFit/>
          </a:bodyPr>
          <a:lstStyle/>
          <a:p>
            <a:r>
              <a:rPr lang="en-US" sz="2800" dirty="0"/>
              <a:t>Bounces 18</a:t>
            </a:r>
          </a:p>
        </p:txBody>
      </p:sp>
    </p:spTree>
    <p:extLst>
      <p:ext uri="{BB962C8B-B14F-4D97-AF65-F5344CB8AC3E}">
        <p14:creationId xmlns:p14="http://schemas.microsoft.com/office/powerpoint/2010/main" val="4008921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Obtaining spectral reflectance</a:t>
            </a:r>
          </a:p>
        </p:txBody>
      </p:sp>
      <p:sp>
        <p:nvSpPr>
          <p:cNvPr id="10" name="Content Placeholder 9"/>
          <p:cNvSpPr>
            <a:spLocks noGrp="1"/>
          </p:cNvSpPr>
          <p:nvPr>
            <p:ph idx="1"/>
          </p:nvPr>
        </p:nvSpPr>
        <p:spPr/>
        <p:txBody>
          <a:bodyPr/>
          <a:lstStyle/>
          <a:p>
            <a:r>
              <a:rPr lang="en-US" dirty="0"/>
              <a:t>Textures are made with </a:t>
            </a:r>
            <a:r>
              <a:rPr lang="en-US" i="1" dirty="0"/>
              <a:t>tristimulus colors</a:t>
            </a:r>
          </a:p>
        </p:txBody>
      </p:sp>
      <p:grpSp>
        <p:nvGrpSpPr>
          <p:cNvPr id="3" name="Group 2">
            <a:extLst>
              <a:ext uri="{FF2B5EF4-FFF2-40B4-BE49-F238E27FC236}">
                <a16:creationId xmlns:a16="http://schemas.microsoft.com/office/drawing/2014/main" id="{8B53A07E-F147-4E05-AF03-F4B05F868D90}"/>
              </a:ext>
            </a:extLst>
          </p:cNvPr>
          <p:cNvGrpSpPr/>
          <p:nvPr/>
        </p:nvGrpSpPr>
        <p:grpSpPr>
          <a:xfrm>
            <a:off x="838200" y="2624578"/>
            <a:ext cx="5492660" cy="3274833"/>
            <a:chOff x="2819401" y="2400300"/>
            <a:chExt cx="6635659" cy="3956312"/>
          </a:xfrm>
        </p:grpSpPr>
        <p:pic>
          <p:nvPicPr>
            <p:cNvPr id="4098" name="Picture 2" descr="C:\Users\perim\AppData\Local\Temp\ScreenCl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2400300"/>
              <a:ext cx="6635659" cy="39563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96201" y="2990850"/>
              <a:ext cx="1758859" cy="914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descr="C:\Users\perim\AppData\Local\Temp\ScreenClip.png">
            <a:extLst>
              <a:ext uri="{FF2B5EF4-FFF2-40B4-BE49-F238E27FC236}">
                <a16:creationId xmlns:a16="http://schemas.microsoft.com/office/drawing/2014/main" id="{EFF12285-8BBF-4644-8CA5-0171A686F2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270" t="18001" r="2882" b="67076"/>
          <a:stretch/>
        </p:blipFill>
        <p:spPr bwMode="auto">
          <a:xfrm>
            <a:off x="6610351" y="2624578"/>
            <a:ext cx="4972050" cy="222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11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8DC8-15DC-4FAA-88E1-A2890849EF40}"/>
              </a:ext>
            </a:extLst>
          </p:cNvPr>
          <p:cNvSpPr>
            <a:spLocks noGrp="1"/>
          </p:cNvSpPr>
          <p:nvPr>
            <p:ph type="title"/>
          </p:nvPr>
        </p:nvSpPr>
        <p:spPr/>
        <p:txBody>
          <a:bodyPr/>
          <a:lstStyle/>
          <a:p>
            <a:r>
              <a:rPr lang="en-US" dirty="0"/>
              <a:t>Problem definition</a:t>
            </a:r>
          </a:p>
        </p:txBody>
      </p:sp>
      <p:sp>
        <p:nvSpPr>
          <p:cNvPr id="3" name="Content Placeholder 2">
            <a:extLst>
              <a:ext uri="{FF2B5EF4-FFF2-40B4-BE49-F238E27FC236}">
                <a16:creationId xmlns:a16="http://schemas.microsoft.com/office/drawing/2014/main" id="{26A43A17-58FF-44D2-B821-BEC7403422E1}"/>
              </a:ext>
            </a:extLst>
          </p:cNvPr>
          <p:cNvSpPr>
            <a:spLocks noGrp="1"/>
          </p:cNvSpPr>
          <p:nvPr>
            <p:ph idx="1"/>
          </p:nvPr>
        </p:nvSpPr>
        <p:spPr/>
        <p:txBody>
          <a:bodyPr/>
          <a:lstStyle/>
          <a:p>
            <a:r>
              <a:rPr lang="en-US" dirty="0"/>
              <a:t>Converting </a:t>
            </a:r>
            <a:r>
              <a:rPr lang="en-US" b="1" i="1" dirty="0" err="1"/>
              <a:t>tristimulus</a:t>
            </a:r>
            <a:r>
              <a:rPr lang="en-US" b="1" i="1" dirty="0"/>
              <a:t> color</a:t>
            </a:r>
            <a:r>
              <a:rPr lang="en-US" i="1" dirty="0"/>
              <a:t> </a:t>
            </a:r>
            <a:r>
              <a:rPr lang="en-US" dirty="0"/>
              <a:t>to </a:t>
            </a:r>
            <a:r>
              <a:rPr lang="en-US" b="1" i="1" dirty="0"/>
              <a:t>spectrum</a:t>
            </a:r>
          </a:p>
          <a:p>
            <a:endParaRPr lang="en-US" dirty="0"/>
          </a:p>
        </p:txBody>
      </p:sp>
      <p:pic>
        <p:nvPicPr>
          <p:cNvPr id="4" name="Picture 2" descr="C:\Users\perim\Dropbox\lab\projects\lightmetrica-resources\sibenik2\kamen.png">
            <a:extLst>
              <a:ext uri="{FF2B5EF4-FFF2-40B4-BE49-F238E27FC236}">
                <a16:creationId xmlns:a16="http://schemas.microsoft.com/office/drawing/2014/main" id="{53D498B1-3D5A-4A60-8BB0-218589FB36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8493" y="2532970"/>
            <a:ext cx="2624504" cy="2624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perim\Dropbox\lab\projects\lightmetrica-resources\sibenik2\KAMEN-stup.png">
            <a:extLst>
              <a:ext uri="{FF2B5EF4-FFF2-40B4-BE49-F238E27FC236}">
                <a16:creationId xmlns:a16="http://schemas.microsoft.com/office/drawing/2014/main" id="{1E44F9F3-033F-4CA6-9DDF-AA411F4F8B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2273027" y="2824582"/>
            <a:ext cx="2626606" cy="2627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perim\Dropbox\lab\projects\lightmetrica-resources\sibenik2\mramor6x6.png">
            <a:extLst>
              <a:ext uri="{FF2B5EF4-FFF2-40B4-BE49-F238E27FC236}">
                <a16:creationId xmlns:a16="http://schemas.microsoft.com/office/drawing/2014/main" id="{521C4A8A-7386-4C0E-A255-952C17BC46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9046" y="3116193"/>
            <a:ext cx="2624504" cy="2624504"/>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a:extLst>
              <a:ext uri="{FF2B5EF4-FFF2-40B4-BE49-F238E27FC236}">
                <a16:creationId xmlns:a16="http://schemas.microsoft.com/office/drawing/2014/main" id="{B018807D-E9DE-4756-A914-9A7068174E25}"/>
              </a:ext>
            </a:extLst>
          </p:cNvPr>
          <p:cNvSpPr/>
          <p:nvPr/>
        </p:nvSpPr>
        <p:spPr>
          <a:xfrm>
            <a:off x="5934526" y="3845222"/>
            <a:ext cx="752367" cy="827603"/>
          </a:xfrm>
          <a:prstGeom prst="rightArrow">
            <a:avLst>
              <a:gd name="adj1" fmla="val 31585"/>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E5062CC-A7B5-4BB8-B95C-57B45F6E5528}"/>
              </a:ext>
            </a:extLst>
          </p:cNvPr>
          <p:cNvGrpSpPr/>
          <p:nvPr/>
        </p:nvGrpSpPr>
        <p:grpSpPr>
          <a:xfrm>
            <a:off x="7185212" y="2676890"/>
            <a:ext cx="4168588" cy="2895408"/>
            <a:chOff x="4800600" y="3733800"/>
            <a:chExt cx="3886199" cy="2699266"/>
          </a:xfrm>
        </p:grpSpPr>
        <p:sp>
          <p:nvSpPr>
            <p:cNvPr id="9" name="Rounded Rectangle 14">
              <a:extLst>
                <a:ext uri="{FF2B5EF4-FFF2-40B4-BE49-F238E27FC236}">
                  <a16:creationId xmlns:a16="http://schemas.microsoft.com/office/drawing/2014/main" id="{BBCA5DB7-8834-4262-ACB9-1A9B5ABF9494}"/>
                </a:ext>
              </a:extLst>
            </p:cNvPr>
            <p:cNvSpPr/>
            <p:nvPr/>
          </p:nvSpPr>
          <p:spPr>
            <a:xfrm>
              <a:off x="4800600" y="3733800"/>
              <a:ext cx="3886199" cy="2699266"/>
            </a:xfrm>
            <a:prstGeom prst="roundRect">
              <a:avLst>
                <a:gd name="adj"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6C5F701-2148-4EEA-88C6-995EE18BD3D6}"/>
                </a:ext>
              </a:extLst>
            </p:cNvPr>
            <p:cNvGrpSpPr/>
            <p:nvPr/>
          </p:nvGrpSpPr>
          <p:grpSpPr>
            <a:xfrm>
              <a:off x="5228900" y="4038602"/>
              <a:ext cx="3244299" cy="1958964"/>
              <a:chOff x="96547" y="5094252"/>
              <a:chExt cx="2324881" cy="1403803"/>
            </a:xfrm>
          </p:grpSpPr>
          <p:cxnSp>
            <p:nvCxnSpPr>
              <p:cNvPr id="14" name="Straight Arrow Connector 13">
                <a:extLst>
                  <a:ext uri="{FF2B5EF4-FFF2-40B4-BE49-F238E27FC236}">
                    <a16:creationId xmlns:a16="http://schemas.microsoft.com/office/drawing/2014/main" id="{9A9BE920-0797-4705-9432-AABBB237E48C}"/>
                  </a:ext>
                </a:extLst>
              </p:cNvPr>
              <p:cNvCxnSpPr/>
              <p:nvPr/>
            </p:nvCxnSpPr>
            <p:spPr>
              <a:xfrm>
                <a:off x="96547" y="6489667"/>
                <a:ext cx="2324881"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70818FD-4E3C-4F63-8357-619C9B23D177}"/>
                  </a:ext>
                </a:extLst>
              </p:cNvPr>
              <p:cNvCxnSpPr/>
              <p:nvPr/>
            </p:nvCxnSpPr>
            <p:spPr>
              <a:xfrm flipH="1" flipV="1">
                <a:off x="96547" y="5094252"/>
                <a:ext cx="1" cy="140380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748B9E92-73DB-4EF2-808E-BA6350004470}"/>
                </a:ext>
              </a:extLst>
            </p:cNvPr>
            <p:cNvSpPr txBox="1"/>
            <p:nvPr/>
          </p:nvSpPr>
          <p:spPr>
            <a:xfrm>
              <a:off x="7233979" y="6063734"/>
              <a:ext cx="1300421" cy="369332"/>
            </a:xfrm>
            <a:prstGeom prst="rect">
              <a:avLst/>
            </a:prstGeom>
            <a:noFill/>
          </p:spPr>
          <p:txBody>
            <a:bodyPr wrap="none" rtlCol="0">
              <a:spAutoFit/>
            </a:bodyPr>
            <a:lstStyle/>
            <a:p>
              <a:r>
                <a:rPr lang="en-US" dirty="0">
                  <a:latin typeface="+mj-lt"/>
                </a:rPr>
                <a:t>Wavelength</a:t>
              </a:r>
              <a:endParaRPr kumimoji="1" lang="en-US" dirty="0">
                <a:latin typeface="+mj-lt"/>
              </a:endParaRPr>
            </a:p>
          </p:txBody>
        </p:sp>
        <p:sp>
          <p:nvSpPr>
            <p:cNvPr id="12" name="TextBox 11">
              <a:extLst>
                <a:ext uri="{FF2B5EF4-FFF2-40B4-BE49-F238E27FC236}">
                  <a16:creationId xmlns:a16="http://schemas.microsoft.com/office/drawing/2014/main" id="{D60865B3-59FD-49B5-B134-2A0555131D6B}"/>
                </a:ext>
              </a:extLst>
            </p:cNvPr>
            <p:cNvSpPr txBox="1"/>
            <p:nvPr/>
          </p:nvSpPr>
          <p:spPr>
            <a:xfrm>
              <a:off x="5326101" y="3850754"/>
              <a:ext cx="1275414" cy="369332"/>
            </a:xfrm>
            <a:prstGeom prst="rect">
              <a:avLst/>
            </a:prstGeom>
            <a:noFill/>
          </p:spPr>
          <p:txBody>
            <a:bodyPr wrap="none" rtlCol="0">
              <a:spAutoFit/>
            </a:bodyPr>
            <a:lstStyle/>
            <a:p>
              <a:r>
                <a:rPr lang="en-US" dirty="0">
                  <a:latin typeface="+mj-lt"/>
                </a:rPr>
                <a:t>Reflectance</a:t>
              </a:r>
              <a:endParaRPr kumimoji="1" lang="en-US" dirty="0">
                <a:latin typeface="+mj-lt"/>
              </a:endParaRPr>
            </a:p>
          </p:txBody>
        </p:sp>
        <p:sp>
          <p:nvSpPr>
            <p:cNvPr id="13" name="Freeform 13">
              <a:extLst>
                <a:ext uri="{FF2B5EF4-FFF2-40B4-BE49-F238E27FC236}">
                  <a16:creationId xmlns:a16="http://schemas.microsoft.com/office/drawing/2014/main" id="{0BF2E4EC-C0E2-4BC2-9326-901BA54783B0}"/>
                </a:ext>
              </a:extLst>
            </p:cNvPr>
            <p:cNvSpPr/>
            <p:nvPr/>
          </p:nvSpPr>
          <p:spPr>
            <a:xfrm>
              <a:off x="5428649" y="4343400"/>
              <a:ext cx="2844800" cy="1524000"/>
            </a:xfrm>
            <a:custGeom>
              <a:avLst/>
              <a:gdLst>
                <a:gd name="connsiteX0" fmla="*/ 0 w 2844800"/>
                <a:gd name="connsiteY0" fmla="*/ 1093409 h 1153369"/>
                <a:gd name="connsiteX1" fmla="*/ 1407885 w 2844800"/>
                <a:gd name="connsiteY1" fmla="*/ 1049866 h 1153369"/>
                <a:gd name="connsiteX2" fmla="*/ 1959428 w 2844800"/>
                <a:gd name="connsiteY2" fmla="*/ 135466 h 1153369"/>
                <a:gd name="connsiteX3" fmla="*/ 2844800 w 2844800"/>
                <a:gd name="connsiteY3" fmla="*/ 4838 h 1153369"/>
                <a:gd name="connsiteX4" fmla="*/ 2844800 w 2844800"/>
                <a:gd name="connsiteY4" fmla="*/ 4838 h 115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800" h="1153369">
                  <a:moveTo>
                    <a:pt x="0" y="1093409"/>
                  </a:moveTo>
                  <a:cubicBezTo>
                    <a:pt x="540657" y="1151466"/>
                    <a:pt x="1081314" y="1209523"/>
                    <a:pt x="1407885" y="1049866"/>
                  </a:cubicBezTo>
                  <a:cubicBezTo>
                    <a:pt x="1734456" y="890209"/>
                    <a:pt x="1719942" y="309637"/>
                    <a:pt x="1959428" y="135466"/>
                  </a:cubicBezTo>
                  <a:cubicBezTo>
                    <a:pt x="2198914" y="-38705"/>
                    <a:pt x="2844800" y="4838"/>
                    <a:pt x="2844800" y="4838"/>
                  </a:cubicBezTo>
                  <a:lnTo>
                    <a:pt x="2844800" y="4838"/>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49BAA3F7-3A67-4AFD-A898-9530A67E2AB9}"/>
              </a:ext>
            </a:extLst>
          </p:cNvPr>
          <p:cNvSpPr txBox="1"/>
          <p:nvPr/>
        </p:nvSpPr>
        <p:spPr>
          <a:xfrm>
            <a:off x="1289556" y="5801562"/>
            <a:ext cx="5388848" cy="584775"/>
          </a:xfrm>
          <a:prstGeom prst="rect">
            <a:avLst/>
          </a:prstGeom>
          <a:noFill/>
        </p:spPr>
        <p:txBody>
          <a:bodyPr wrap="none" rtlCol="0">
            <a:spAutoFit/>
          </a:bodyPr>
          <a:lstStyle/>
          <a:p>
            <a:r>
              <a:rPr lang="en-US" sz="3200" dirty="0">
                <a:latin typeface="+mj-lt"/>
              </a:rPr>
              <a:t>Material with tristimulus colors</a:t>
            </a:r>
            <a:endParaRPr kumimoji="1" lang="en-US" sz="3200" dirty="0">
              <a:latin typeface="+mj-lt"/>
            </a:endParaRPr>
          </a:p>
        </p:txBody>
      </p:sp>
      <p:sp>
        <p:nvSpPr>
          <p:cNvPr id="17" name="TextBox 16">
            <a:extLst>
              <a:ext uri="{FF2B5EF4-FFF2-40B4-BE49-F238E27FC236}">
                <a16:creationId xmlns:a16="http://schemas.microsoft.com/office/drawing/2014/main" id="{F664729B-474D-4BEF-94ED-E709D8B1BC02}"/>
              </a:ext>
            </a:extLst>
          </p:cNvPr>
          <p:cNvSpPr txBox="1"/>
          <p:nvPr/>
        </p:nvSpPr>
        <p:spPr>
          <a:xfrm>
            <a:off x="7513543" y="5816446"/>
            <a:ext cx="3480505" cy="584775"/>
          </a:xfrm>
          <a:prstGeom prst="rect">
            <a:avLst/>
          </a:prstGeom>
          <a:noFill/>
        </p:spPr>
        <p:txBody>
          <a:bodyPr wrap="none" rtlCol="0">
            <a:spAutoFit/>
          </a:bodyPr>
          <a:lstStyle/>
          <a:p>
            <a:r>
              <a:rPr lang="en-US" sz="3200" dirty="0">
                <a:latin typeface="+mj-lt"/>
              </a:rPr>
              <a:t>Spectral reflectance</a:t>
            </a:r>
            <a:endParaRPr kumimoji="1" lang="en-US" sz="3200" dirty="0">
              <a:latin typeface="+mj-lt"/>
            </a:endParaRPr>
          </a:p>
        </p:txBody>
      </p:sp>
    </p:spTree>
    <p:extLst>
      <p:ext uri="{BB962C8B-B14F-4D97-AF65-F5344CB8AC3E}">
        <p14:creationId xmlns:p14="http://schemas.microsoft.com/office/powerpoint/2010/main" val="304673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Metamerism</a:t>
            </a:r>
            <a:endParaRPr lang="en-US" dirty="0"/>
          </a:p>
        </p:txBody>
      </p:sp>
      <p:sp>
        <p:nvSpPr>
          <p:cNvPr id="4" name="Rectangle 3"/>
          <p:cNvSpPr/>
          <p:nvPr/>
        </p:nvSpPr>
        <p:spPr>
          <a:xfrm>
            <a:off x="5527084" y="1905000"/>
            <a:ext cx="596900" cy="5969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TextBox 4"/>
          <p:cNvSpPr txBox="1"/>
          <p:nvPr/>
        </p:nvSpPr>
        <p:spPr>
          <a:xfrm>
            <a:off x="6240977" y="1880285"/>
            <a:ext cx="3271280" cy="646331"/>
          </a:xfrm>
          <a:prstGeom prst="rect">
            <a:avLst/>
          </a:prstGeom>
          <a:noFill/>
        </p:spPr>
        <p:txBody>
          <a:bodyPr wrap="none" rtlCol="0">
            <a:spAutoFit/>
          </a:bodyPr>
          <a:lstStyle/>
          <a:p>
            <a:r>
              <a:rPr kumimoji="1" lang="en-US" sz="3600" dirty="0">
                <a:latin typeface="+mj-lt"/>
              </a:rPr>
              <a:t>Tristimulus color</a:t>
            </a:r>
          </a:p>
        </p:txBody>
      </p:sp>
      <p:grpSp>
        <p:nvGrpSpPr>
          <p:cNvPr id="38" name="Group 37"/>
          <p:cNvGrpSpPr/>
          <p:nvPr/>
        </p:nvGrpSpPr>
        <p:grpSpPr>
          <a:xfrm>
            <a:off x="2011847" y="2765925"/>
            <a:ext cx="8460643" cy="2639723"/>
            <a:chOff x="487846" y="3680324"/>
            <a:chExt cx="8460643" cy="2639723"/>
          </a:xfrm>
        </p:grpSpPr>
        <p:grpSp>
          <p:nvGrpSpPr>
            <p:cNvPr id="6" name="Group 5"/>
            <p:cNvGrpSpPr/>
            <p:nvPr/>
          </p:nvGrpSpPr>
          <p:grpSpPr>
            <a:xfrm>
              <a:off x="487846" y="4582886"/>
              <a:ext cx="2501032" cy="1737161"/>
              <a:chOff x="4800600" y="3733800"/>
              <a:chExt cx="3886199" cy="2699266"/>
            </a:xfrm>
          </p:grpSpPr>
          <p:sp>
            <p:nvSpPr>
              <p:cNvPr id="7" name="Rounded Rectangle 6"/>
              <p:cNvSpPr/>
              <p:nvPr/>
            </p:nvSpPr>
            <p:spPr>
              <a:xfrm>
                <a:off x="4800600" y="3733800"/>
                <a:ext cx="3886199" cy="2699266"/>
              </a:xfrm>
              <a:prstGeom prst="roundRect">
                <a:avLst>
                  <a:gd name="adj"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5228900" y="4038602"/>
                <a:ext cx="3244299" cy="1958964"/>
                <a:chOff x="96547" y="5094252"/>
                <a:chExt cx="2324881" cy="1403803"/>
              </a:xfrm>
            </p:grpSpPr>
            <p:cxnSp>
              <p:nvCxnSpPr>
                <p:cNvPr id="12" name="Straight Arrow Connector 11"/>
                <p:cNvCxnSpPr/>
                <p:nvPr/>
              </p:nvCxnSpPr>
              <p:spPr>
                <a:xfrm>
                  <a:off x="96547" y="6489667"/>
                  <a:ext cx="2324881"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96547" y="5094252"/>
                  <a:ext cx="1" cy="140380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Freeform 10"/>
              <p:cNvSpPr/>
              <p:nvPr/>
            </p:nvSpPr>
            <p:spPr>
              <a:xfrm>
                <a:off x="5428650" y="4343400"/>
                <a:ext cx="2844800" cy="1365833"/>
              </a:xfrm>
              <a:custGeom>
                <a:avLst/>
                <a:gdLst>
                  <a:gd name="connsiteX0" fmla="*/ 0 w 2844800"/>
                  <a:gd name="connsiteY0" fmla="*/ 1093409 h 1153369"/>
                  <a:gd name="connsiteX1" fmla="*/ 1407885 w 2844800"/>
                  <a:gd name="connsiteY1" fmla="*/ 1049866 h 1153369"/>
                  <a:gd name="connsiteX2" fmla="*/ 1959428 w 2844800"/>
                  <a:gd name="connsiteY2" fmla="*/ 135466 h 1153369"/>
                  <a:gd name="connsiteX3" fmla="*/ 2844800 w 2844800"/>
                  <a:gd name="connsiteY3" fmla="*/ 4838 h 1153369"/>
                  <a:gd name="connsiteX4" fmla="*/ 2844800 w 2844800"/>
                  <a:gd name="connsiteY4" fmla="*/ 4838 h 115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800" h="1153369">
                    <a:moveTo>
                      <a:pt x="0" y="1093409"/>
                    </a:moveTo>
                    <a:cubicBezTo>
                      <a:pt x="540657" y="1151466"/>
                      <a:pt x="1081314" y="1209523"/>
                      <a:pt x="1407885" y="1049866"/>
                    </a:cubicBezTo>
                    <a:cubicBezTo>
                      <a:pt x="1734456" y="890209"/>
                      <a:pt x="1719942" y="309637"/>
                      <a:pt x="1959428" y="135466"/>
                    </a:cubicBezTo>
                    <a:cubicBezTo>
                      <a:pt x="2198914" y="-38705"/>
                      <a:pt x="2844800" y="4838"/>
                      <a:pt x="2844800" y="4838"/>
                    </a:cubicBezTo>
                    <a:lnTo>
                      <a:pt x="2844800" y="4838"/>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124200" y="4579257"/>
              <a:ext cx="2501032" cy="1737161"/>
              <a:chOff x="4800600" y="3733800"/>
              <a:chExt cx="3886199" cy="2699266"/>
            </a:xfrm>
          </p:grpSpPr>
          <p:sp>
            <p:nvSpPr>
              <p:cNvPr id="15" name="Rounded Rectangle 14"/>
              <p:cNvSpPr/>
              <p:nvPr/>
            </p:nvSpPr>
            <p:spPr>
              <a:xfrm>
                <a:off x="4800600" y="3733800"/>
                <a:ext cx="3886199" cy="2699266"/>
              </a:xfrm>
              <a:prstGeom prst="roundRect">
                <a:avLst>
                  <a:gd name="adj"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228900" y="4038602"/>
                <a:ext cx="3244299" cy="1958964"/>
                <a:chOff x="96547" y="5094252"/>
                <a:chExt cx="2324881" cy="1403803"/>
              </a:xfrm>
            </p:grpSpPr>
            <p:cxnSp>
              <p:nvCxnSpPr>
                <p:cNvPr id="18" name="Straight Arrow Connector 17"/>
                <p:cNvCxnSpPr/>
                <p:nvPr/>
              </p:nvCxnSpPr>
              <p:spPr>
                <a:xfrm>
                  <a:off x="96547" y="6489667"/>
                  <a:ext cx="2324881"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96547" y="5094252"/>
                  <a:ext cx="1" cy="140380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Freeform 16"/>
              <p:cNvSpPr/>
              <p:nvPr/>
            </p:nvSpPr>
            <p:spPr>
              <a:xfrm>
                <a:off x="5446155" y="4380212"/>
                <a:ext cx="2897316" cy="1262324"/>
              </a:xfrm>
              <a:custGeom>
                <a:avLst/>
                <a:gdLst>
                  <a:gd name="connsiteX0" fmla="*/ 0 w 2844800"/>
                  <a:gd name="connsiteY0" fmla="*/ 1093409 h 1153369"/>
                  <a:gd name="connsiteX1" fmla="*/ 1407885 w 2844800"/>
                  <a:gd name="connsiteY1" fmla="*/ 1049866 h 1153369"/>
                  <a:gd name="connsiteX2" fmla="*/ 1959428 w 2844800"/>
                  <a:gd name="connsiteY2" fmla="*/ 135466 h 1153369"/>
                  <a:gd name="connsiteX3" fmla="*/ 2844800 w 2844800"/>
                  <a:gd name="connsiteY3" fmla="*/ 4838 h 1153369"/>
                  <a:gd name="connsiteX4" fmla="*/ 2844800 w 2844800"/>
                  <a:gd name="connsiteY4" fmla="*/ 4838 h 1153369"/>
                  <a:gd name="connsiteX0" fmla="*/ 0 w 2827295"/>
                  <a:gd name="connsiteY0" fmla="*/ 768198 h 1070555"/>
                  <a:gd name="connsiteX1" fmla="*/ 1390380 w 2827295"/>
                  <a:gd name="connsiteY1" fmla="*/ 1049866 h 1070555"/>
                  <a:gd name="connsiteX2" fmla="*/ 1941923 w 2827295"/>
                  <a:gd name="connsiteY2" fmla="*/ 135466 h 1070555"/>
                  <a:gd name="connsiteX3" fmla="*/ 2827295 w 2827295"/>
                  <a:gd name="connsiteY3" fmla="*/ 4838 h 1070555"/>
                  <a:gd name="connsiteX4" fmla="*/ 2827295 w 2827295"/>
                  <a:gd name="connsiteY4" fmla="*/ 4838 h 1070555"/>
                  <a:gd name="connsiteX0" fmla="*/ 0 w 2827295"/>
                  <a:gd name="connsiteY0" fmla="*/ 768198 h 1089699"/>
                  <a:gd name="connsiteX1" fmla="*/ 1390380 w 2827295"/>
                  <a:gd name="connsiteY1" fmla="*/ 1049866 h 1089699"/>
                  <a:gd name="connsiteX2" fmla="*/ 1941923 w 2827295"/>
                  <a:gd name="connsiteY2" fmla="*/ 135466 h 1089699"/>
                  <a:gd name="connsiteX3" fmla="*/ 2827295 w 2827295"/>
                  <a:gd name="connsiteY3" fmla="*/ 4838 h 1089699"/>
                  <a:gd name="connsiteX4" fmla="*/ 2827295 w 2827295"/>
                  <a:gd name="connsiteY4" fmla="*/ 4838 h 1089699"/>
                  <a:gd name="connsiteX0" fmla="*/ 0 w 2827295"/>
                  <a:gd name="connsiteY0" fmla="*/ 768198 h 1089699"/>
                  <a:gd name="connsiteX1" fmla="*/ 1390380 w 2827295"/>
                  <a:gd name="connsiteY1" fmla="*/ 1049866 h 1089699"/>
                  <a:gd name="connsiteX2" fmla="*/ 1941923 w 2827295"/>
                  <a:gd name="connsiteY2" fmla="*/ 135466 h 1089699"/>
                  <a:gd name="connsiteX3" fmla="*/ 2827295 w 2827295"/>
                  <a:gd name="connsiteY3" fmla="*/ 4838 h 1089699"/>
                  <a:gd name="connsiteX4" fmla="*/ 2827295 w 2827295"/>
                  <a:gd name="connsiteY4" fmla="*/ 418742 h 1089699"/>
                  <a:gd name="connsiteX0" fmla="*/ 0 w 2827295"/>
                  <a:gd name="connsiteY0" fmla="*/ 768198 h 1089699"/>
                  <a:gd name="connsiteX1" fmla="*/ 1390380 w 2827295"/>
                  <a:gd name="connsiteY1" fmla="*/ 1049866 h 1089699"/>
                  <a:gd name="connsiteX2" fmla="*/ 1941923 w 2827295"/>
                  <a:gd name="connsiteY2" fmla="*/ 135466 h 1089699"/>
                  <a:gd name="connsiteX3" fmla="*/ 2827295 w 2827295"/>
                  <a:gd name="connsiteY3" fmla="*/ 4838 h 1089699"/>
                  <a:gd name="connsiteX0" fmla="*/ 0 w 2897317"/>
                  <a:gd name="connsiteY0" fmla="*/ 647336 h 968837"/>
                  <a:gd name="connsiteX1" fmla="*/ 1390380 w 2897317"/>
                  <a:gd name="connsiteY1" fmla="*/ 929004 h 968837"/>
                  <a:gd name="connsiteX2" fmla="*/ 1941923 w 2897317"/>
                  <a:gd name="connsiteY2" fmla="*/ 14604 h 968837"/>
                  <a:gd name="connsiteX3" fmla="*/ 2897317 w 2897317"/>
                  <a:gd name="connsiteY3" fmla="*/ 342227 h 968837"/>
                  <a:gd name="connsiteX0" fmla="*/ 0 w 2897317"/>
                  <a:gd name="connsiteY0" fmla="*/ 748273 h 1077117"/>
                  <a:gd name="connsiteX1" fmla="*/ 1390380 w 2897317"/>
                  <a:gd name="connsiteY1" fmla="*/ 1029941 h 1077117"/>
                  <a:gd name="connsiteX2" fmla="*/ 2116977 w 2897317"/>
                  <a:gd name="connsiteY2" fmla="*/ 12065 h 1077117"/>
                  <a:gd name="connsiteX3" fmla="*/ 2897317 w 2897317"/>
                  <a:gd name="connsiteY3" fmla="*/ 443164 h 1077117"/>
                  <a:gd name="connsiteX0" fmla="*/ 0 w 2897317"/>
                  <a:gd name="connsiteY0" fmla="*/ 737116 h 1065962"/>
                  <a:gd name="connsiteX1" fmla="*/ 1390380 w 2897317"/>
                  <a:gd name="connsiteY1" fmla="*/ 1018784 h 1065962"/>
                  <a:gd name="connsiteX2" fmla="*/ 2116977 w 2897317"/>
                  <a:gd name="connsiteY2" fmla="*/ 908 h 1065962"/>
                  <a:gd name="connsiteX3" fmla="*/ 2897317 w 2897317"/>
                  <a:gd name="connsiteY3" fmla="*/ 432007 h 1065962"/>
                </a:gdLst>
                <a:ahLst/>
                <a:cxnLst>
                  <a:cxn ang="0">
                    <a:pos x="connsiteX0" y="connsiteY0"/>
                  </a:cxn>
                  <a:cxn ang="0">
                    <a:pos x="connsiteX1" y="connsiteY1"/>
                  </a:cxn>
                  <a:cxn ang="0">
                    <a:pos x="connsiteX2" y="connsiteY2"/>
                  </a:cxn>
                  <a:cxn ang="0">
                    <a:pos x="connsiteX3" y="connsiteY3"/>
                  </a:cxn>
                </a:cxnLst>
                <a:rect l="l" t="t" r="r" b="b"/>
                <a:pathLst>
                  <a:path w="2897317" h="1065962">
                    <a:moveTo>
                      <a:pt x="0" y="737116"/>
                    </a:moveTo>
                    <a:cubicBezTo>
                      <a:pt x="173043" y="1016907"/>
                      <a:pt x="1037551" y="1141485"/>
                      <a:pt x="1390380" y="1018784"/>
                    </a:cubicBezTo>
                    <a:cubicBezTo>
                      <a:pt x="1743210" y="896083"/>
                      <a:pt x="1690767" y="24792"/>
                      <a:pt x="2116977" y="908"/>
                    </a:cubicBezTo>
                    <a:cubicBezTo>
                      <a:pt x="2543187" y="-22976"/>
                      <a:pt x="2897317" y="432007"/>
                      <a:pt x="2897317" y="432007"/>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728568" y="4572000"/>
              <a:ext cx="2501032" cy="1737161"/>
              <a:chOff x="4800600" y="3733800"/>
              <a:chExt cx="3886199" cy="2699266"/>
            </a:xfrm>
          </p:grpSpPr>
          <p:sp>
            <p:nvSpPr>
              <p:cNvPr id="21" name="Rounded Rectangle 20"/>
              <p:cNvSpPr/>
              <p:nvPr/>
            </p:nvSpPr>
            <p:spPr>
              <a:xfrm>
                <a:off x="4800600" y="3733800"/>
                <a:ext cx="3886199" cy="2699266"/>
              </a:xfrm>
              <a:prstGeom prst="roundRect">
                <a:avLst>
                  <a:gd name="adj"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5228900" y="4038602"/>
                <a:ext cx="3244299" cy="1958964"/>
                <a:chOff x="96547" y="5094252"/>
                <a:chExt cx="2324881" cy="1403803"/>
              </a:xfrm>
            </p:grpSpPr>
            <p:cxnSp>
              <p:nvCxnSpPr>
                <p:cNvPr id="24" name="Straight Arrow Connector 23"/>
                <p:cNvCxnSpPr/>
                <p:nvPr/>
              </p:nvCxnSpPr>
              <p:spPr>
                <a:xfrm>
                  <a:off x="96547" y="6489667"/>
                  <a:ext cx="2324881"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96547" y="5094252"/>
                  <a:ext cx="1" cy="140380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3" name="Freeform 22"/>
              <p:cNvSpPr/>
              <p:nvPr/>
            </p:nvSpPr>
            <p:spPr>
              <a:xfrm>
                <a:off x="5428650" y="4276251"/>
                <a:ext cx="2879811" cy="1448028"/>
              </a:xfrm>
              <a:custGeom>
                <a:avLst/>
                <a:gdLst>
                  <a:gd name="connsiteX0" fmla="*/ 0 w 2844800"/>
                  <a:gd name="connsiteY0" fmla="*/ 1093409 h 1153369"/>
                  <a:gd name="connsiteX1" fmla="*/ 1407885 w 2844800"/>
                  <a:gd name="connsiteY1" fmla="*/ 1049866 h 1153369"/>
                  <a:gd name="connsiteX2" fmla="*/ 1959428 w 2844800"/>
                  <a:gd name="connsiteY2" fmla="*/ 135466 h 1153369"/>
                  <a:gd name="connsiteX3" fmla="*/ 2844800 w 2844800"/>
                  <a:gd name="connsiteY3" fmla="*/ 4838 h 1153369"/>
                  <a:gd name="connsiteX4" fmla="*/ 2844800 w 2844800"/>
                  <a:gd name="connsiteY4" fmla="*/ 4838 h 1153369"/>
                  <a:gd name="connsiteX0" fmla="*/ 0 w 2844800"/>
                  <a:gd name="connsiteY0" fmla="*/ 1093409 h 1153369"/>
                  <a:gd name="connsiteX1" fmla="*/ 1407885 w 2844800"/>
                  <a:gd name="connsiteY1" fmla="*/ 1049866 h 1153369"/>
                  <a:gd name="connsiteX2" fmla="*/ 1959428 w 2844800"/>
                  <a:gd name="connsiteY2" fmla="*/ 135466 h 1153369"/>
                  <a:gd name="connsiteX3" fmla="*/ 2844800 w 2844800"/>
                  <a:gd name="connsiteY3" fmla="*/ 4838 h 1153369"/>
                  <a:gd name="connsiteX0" fmla="*/ 0 w 2879811"/>
                  <a:gd name="connsiteY0" fmla="*/ 957944 h 1017904"/>
                  <a:gd name="connsiteX1" fmla="*/ 1407885 w 2879811"/>
                  <a:gd name="connsiteY1" fmla="*/ 914401 h 1017904"/>
                  <a:gd name="connsiteX2" fmla="*/ 1959428 w 2879811"/>
                  <a:gd name="connsiteY2" fmla="*/ 1 h 1017904"/>
                  <a:gd name="connsiteX3" fmla="*/ 2879811 w 2879811"/>
                  <a:gd name="connsiteY3" fmla="*/ 918917 h 1017904"/>
                  <a:gd name="connsiteX0" fmla="*/ 0 w 2879811"/>
                  <a:gd name="connsiteY0" fmla="*/ 1150113 h 1222779"/>
                  <a:gd name="connsiteX1" fmla="*/ 1407885 w 2879811"/>
                  <a:gd name="connsiteY1" fmla="*/ 1106570 h 1222779"/>
                  <a:gd name="connsiteX2" fmla="*/ 2169493 w 2879811"/>
                  <a:gd name="connsiteY2" fmla="*/ 0 h 1222779"/>
                  <a:gd name="connsiteX3" fmla="*/ 2879811 w 2879811"/>
                  <a:gd name="connsiteY3" fmla="*/ 1111086 h 1222779"/>
                </a:gdLst>
                <a:ahLst/>
                <a:cxnLst>
                  <a:cxn ang="0">
                    <a:pos x="connsiteX0" y="connsiteY0"/>
                  </a:cxn>
                  <a:cxn ang="0">
                    <a:pos x="connsiteX1" y="connsiteY1"/>
                  </a:cxn>
                  <a:cxn ang="0">
                    <a:pos x="connsiteX2" y="connsiteY2"/>
                  </a:cxn>
                  <a:cxn ang="0">
                    <a:pos x="connsiteX3" y="connsiteY3"/>
                  </a:cxn>
                </a:cxnLst>
                <a:rect l="l" t="t" r="r" b="b"/>
                <a:pathLst>
                  <a:path w="2879811" h="1222779">
                    <a:moveTo>
                      <a:pt x="0" y="1150113"/>
                    </a:moveTo>
                    <a:cubicBezTo>
                      <a:pt x="540657" y="1208170"/>
                      <a:pt x="1046303" y="1298256"/>
                      <a:pt x="1407885" y="1106570"/>
                    </a:cubicBezTo>
                    <a:cubicBezTo>
                      <a:pt x="1769467" y="914884"/>
                      <a:pt x="1924172" y="-753"/>
                      <a:pt x="2169493" y="0"/>
                    </a:cubicBezTo>
                    <a:cubicBezTo>
                      <a:pt x="2414814" y="753"/>
                      <a:pt x="2879811" y="1111086"/>
                      <a:pt x="2879811" y="1111086"/>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8233229" y="4694785"/>
              <a:ext cx="715260" cy="1015663"/>
            </a:xfrm>
            <a:prstGeom prst="rect">
              <a:avLst/>
            </a:prstGeom>
            <a:noFill/>
          </p:spPr>
          <p:txBody>
            <a:bodyPr wrap="none" rtlCol="0">
              <a:spAutoFit/>
            </a:bodyPr>
            <a:lstStyle/>
            <a:p>
              <a:r>
                <a:rPr kumimoji="1" lang="en-US" sz="6000" dirty="0">
                  <a:latin typeface="+mj-lt"/>
                </a:rPr>
                <a:t>…</a:t>
              </a:r>
            </a:p>
          </p:txBody>
        </p:sp>
        <p:grpSp>
          <p:nvGrpSpPr>
            <p:cNvPr id="29" name="Group 28"/>
            <p:cNvGrpSpPr/>
            <p:nvPr/>
          </p:nvGrpSpPr>
          <p:grpSpPr>
            <a:xfrm rot="19506744">
              <a:off x="2659452" y="3728535"/>
              <a:ext cx="739276" cy="574074"/>
              <a:chOff x="2153405" y="3568702"/>
              <a:chExt cx="835473" cy="648774"/>
            </a:xfrm>
          </p:grpSpPr>
          <p:sp>
            <p:nvSpPr>
              <p:cNvPr id="27" name="Right Arrow 26"/>
              <p:cNvSpPr/>
              <p:nvPr/>
            </p:nvSpPr>
            <p:spPr>
              <a:xfrm>
                <a:off x="2399083" y="3568702"/>
                <a:ext cx="589795" cy="64877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0800000">
                <a:off x="2153405" y="3568702"/>
                <a:ext cx="589795" cy="64877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rot="16200000">
              <a:off x="3915768" y="3762925"/>
              <a:ext cx="739276" cy="574074"/>
              <a:chOff x="2153405" y="3568702"/>
              <a:chExt cx="835473" cy="648774"/>
            </a:xfrm>
          </p:grpSpPr>
          <p:sp>
            <p:nvSpPr>
              <p:cNvPr id="31" name="Right Arrow 30"/>
              <p:cNvSpPr/>
              <p:nvPr/>
            </p:nvSpPr>
            <p:spPr>
              <a:xfrm>
                <a:off x="2399083" y="3568702"/>
                <a:ext cx="589795" cy="64877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0800000">
                <a:off x="2153405" y="3568702"/>
                <a:ext cx="589795" cy="64877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rot="13298073">
              <a:off x="5231639" y="3755517"/>
              <a:ext cx="739276" cy="574074"/>
              <a:chOff x="2153405" y="3568702"/>
              <a:chExt cx="835473" cy="648774"/>
            </a:xfrm>
          </p:grpSpPr>
          <p:sp>
            <p:nvSpPr>
              <p:cNvPr id="34" name="Right Arrow 33"/>
              <p:cNvSpPr/>
              <p:nvPr/>
            </p:nvSpPr>
            <p:spPr>
              <a:xfrm>
                <a:off x="2399083" y="3568702"/>
                <a:ext cx="589795" cy="64877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0800000">
                <a:off x="2153405" y="3568702"/>
                <a:ext cx="589795" cy="64877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Rounded Rectangle 35"/>
          <p:cNvSpPr/>
          <p:nvPr/>
        </p:nvSpPr>
        <p:spPr>
          <a:xfrm>
            <a:off x="7192776" y="3581400"/>
            <a:ext cx="2607997" cy="1857604"/>
          </a:xfrm>
          <a:prstGeom prst="roundRect">
            <a:avLst>
              <a:gd name="adj" fmla="val 8854"/>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0DE652-BCC3-496A-9478-D9945ABCCF64}"/>
              </a:ext>
            </a:extLst>
          </p:cNvPr>
          <p:cNvSpPr txBox="1"/>
          <p:nvPr/>
        </p:nvSpPr>
        <p:spPr>
          <a:xfrm>
            <a:off x="1086006" y="5778307"/>
            <a:ext cx="10405221" cy="769441"/>
          </a:xfrm>
          <a:prstGeom prst="rect">
            <a:avLst/>
          </a:prstGeom>
          <a:noFill/>
        </p:spPr>
        <p:txBody>
          <a:bodyPr wrap="none" rtlCol="0">
            <a:spAutoFit/>
          </a:bodyPr>
          <a:lstStyle/>
          <a:p>
            <a:r>
              <a:rPr lang="en-US" sz="4400" dirty="0"/>
              <a:t>An RGB color corresponds to </a:t>
            </a:r>
            <a:r>
              <a:rPr lang="en-US" sz="4400" b="1" i="1" dirty="0"/>
              <a:t>several spectra</a:t>
            </a:r>
          </a:p>
        </p:txBody>
      </p:sp>
    </p:spTree>
    <p:extLst>
      <p:ext uri="{BB962C8B-B14F-4D97-AF65-F5344CB8AC3E}">
        <p14:creationId xmlns:p14="http://schemas.microsoft.com/office/powerpoint/2010/main" val="80774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Calibri"/>
        <a:ea typeface="Yu Gothic"/>
        <a:cs typeface=""/>
      </a:majorFont>
      <a:minorFont>
        <a:latin typeface="Calibri"/>
        <a:ea typeface="Yu 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48821</TotalTime>
  <Words>3516</Words>
  <Application>Microsoft Office PowerPoint</Application>
  <PresentationFormat>Widescreen</PresentationFormat>
  <Paragraphs>394</Paragraphs>
  <Slides>61</Slides>
  <Notes>59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8" baseType="lpstr">
      <vt:lpstr>Yu Gothic</vt:lpstr>
      <vt:lpstr>Yu Gothic</vt:lpstr>
      <vt:lpstr>Arial</vt:lpstr>
      <vt:lpstr>Calibri</vt:lpstr>
      <vt:lpstr>Cambria Math</vt:lpstr>
      <vt:lpstr>Office Theme</vt:lpstr>
      <vt:lpstr>Acrobat Document</vt:lpstr>
      <vt:lpstr>Reproducing Spectral Reflectances From Tristimulus Colours</vt:lpstr>
      <vt:lpstr>PowerPoint Presentation</vt:lpstr>
      <vt:lpstr>PowerPoint Presentation</vt:lpstr>
      <vt:lpstr>PowerPoint Presentation</vt:lpstr>
      <vt:lpstr>PowerPoint Presentation</vt:lpstr>
      <vt:lpstr>Obtaining spectral reflectance</vt:lpstr>
      <vt:lpstr>Obtaining spectral reflectance</vt:lpstr>
      <vt:lpstr>Problem definition</vt:lpstr>
      <vt:lpstr>Metamerism</vt:lpstr>
      <vt:lpstr>Related work</vt:lpstr>
      <vt:lpstr>Smits’s approach [Smits 1999]</vt:lpstr>
      <vt:lpstr>Smits’s approach [Smits 1999]</vt:lpstr>
      <vt:lpstr>Interpolation [Smits 1999]</vt:lpstr>
      <vt:lpstr>Related work</vt:lpstr>
      <vt:lpstr>Color shift due to interreflection</vt:lpstr>
      <vt:lpstr>Idea</vt:lpstr>
      <vt:lpstr>Contribution</vt:lpstr>
      <vt:lpstr>Design criteria</vt:lpstr>
      <vt:lpstr>Tristimulus color</vt:lpstr>
      <vt:lpstr>Tristimulus color</vt:lpstr>
      <vt:lpstr>Reconstruction via PCA</vt:lpstr>
      <vt:lpstr>Reconstruction via PCA</vt:lpstr>
      <vt:lpstr>Reconstruction via PCA</vt:lpstr>
      <vt:lpstr>Reconstruction via PCA</vt:lpstr>
      <vt:lpstr>Reconstruction via PCA</vt:lpstr>
      <vt:lpstr>Reconstruction via PCA</vt:lpstr>
      <vt:lpstr>Hierarchical chromatic clustering</vt:lpstr>
      <vt:lpstr>Hierarchical chromatic clustering</vt:lpstr>
      <vt:lpstr>Hierarchical chromatic clustering</vt:lpstr>
      <vt:lpstr>PowerPoint Presentation</vt:lpstr>
      <vt:lpstr>PowerPoint Presentation</vt:lpstr>
      <vt:lpstr>PowerPoint Presentation</vt:lpstr>
      <vt:lpstr>Result</vt:lpstr>
      <vt:lpstr>PowerPoint Presentation</vt:lpstr>
      <vt:lpstr>PowerPoint Presentation</vt:lpstr>
      <vt:lpstr>Reconstruction error</vt:lpstr>
      <vt:lpstr>Reconstruction error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Discussion</vt:lpstr>
      <vt:lpstr>Limitation</vt:lpstr>
      <vt:lpstr>PowerPoint Presentation</vt:lpstr>
      <vt:lpstr>Limitation</vt:lpstr>
      <vt:lpstr>Limitation</vt:lpstr>
      <vt:lpstr>Conclusion</vt:lpstr>
      <vt:lpstr>PowerPoint Presentation</vt:lpstr>
      <vt:lpstr>Supplemental slides</vt:lpstr>
      <vt:lpstr>Reconstruction error for additional datasets</vt:lpstr>
      <vt:lpstr>Error vs. # of bounces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perim</dc:creator>
  <cp:lastModifiedBy>Hisanari</cp:lastModifiedBy>
  <cp:revision>1034</cp:revision>
  <cp:lastPrinted>2018-02-02T00:26:38Z</cp:lastPrinted>
  <dcterms:created xsi:type="dcterms:W3CDTF">2017-07-14T10:53:38Z</dcterms:created>
  <dcterms:modified xsi:type="dcterms:W3CDTF">2018-08-22T09:39:03Z</dcterms:modified>
</cp:coreProperties>
</file>